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3" r:id="rId6"/>
    <p:sldId id="257" r:id="rId7"/>
    <p:sldId id="258" r:id="rId8"/>
    <p:sldId id="275" r:id="rId9"/>
    <p:sldId id="262" r:id="rId10"/>
    <p:sldId id="259" r:id="rId11"/>
    <p:sldId id="261" r:id="rId12"/>
    <p:sldId id="260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6" r:id="rId23"/>
    <p:sldId id="277" r:id="rId24"/>
    <p:sldId id="278" r:id="rId25"/>
    <p:sldId id="27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EAF6"/>
    <a:srgbClr val="CCA735"/>
    <a:srgbClr val="A8D0A9"/>
    <a:srgbClr val="FEC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3T10:16:48.03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2657 340 24575,'-429'-119'0,"-109"-26"0,435 121 0,-2 4 0,-1 5 0,0 5 0,-156 4 0,228 9 0,0 1 0,1 2 0,0 1 0,-56 21 0,-117 62 0,4 0 0,120-68 0,60-17 0,1 0 0,-41 17 0,47-11 0,-1 0 0,2 1 0,0 0 0,0 1 0,2 1 0,-1 0 0,-18 28 0,22-27 0,1 1 0,1-1 0,0 2 0,0-1 0,2 1 0,0 0 0,1 0 0,1 1 0,1-1 0,0 1 0,1-1 0,1 1 0,3 25 0,-2-32 0,1-1 0,1 1 0,0-1 0,0 0 0,1 0 0,0 0 0,1 0 0,7 11 0,55 73 0,-46-66 0,8 7 0,1-1 0,2-1 0,1-2 0,2-1 0,1-2 0,51 31 0,249 121 0,-287-155 0,182 67 0,-54-25 0,-130-49 0,0-2 0,1-2 0,1-2 0,0-2 0,78 5 0,256-11 0,-205-7 0,-48 3 0,238-30 0,-314 17 0,-1-1 0,0-3 0,62-30 0,57-18 0,-147 56 0,0-1 0,-1-1 0,0-1 0,-1-1 0,0-1 0,-1-1 0,-1-1 0,0-1 0,32-34 0,-40 37 0,0 0 0,-1-1 0,0 0 0,15-29 0,-21 33 0,-1-1 0,-1 0 0,0 0 0,-1 0 0,0 0 0,-1 0 0,0-1 0,0-15 0,-1-15 0,-1 1 0,-11-74 0,7 93 0,-1 1 0,0 1 0,-2-1 0,-1 1 0,0 0 0,-23-38 0,27 53 0,-16-28 0,-2 1 0,-50-58 0,65 84 0,0-1 0,-1 1 0,0 0 0,0 1 0,-1 0 0,0 0 0,0 1 0,0 0 0,-1 0 0,1 1 0,-1 1 0,0-1 0,-1 2 0,1-1 0,0 1 0,-13 0 0,-17 4-55,33 0-39,0-1 1,0-1-1,1 1 1,-1-1-1,0 0 1,0 0-1,0-1 0,0 0 1,1 0-1,-1-1 1,0 0-1,1 0 1,-11-5-1,8-3-6732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5-13T10:16:50.40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1 0 24575,'0'0'-8191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4C8EF-2C42-B473-0D60-57C9177391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3F899A-A507-8393-E033-9C854963E8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628C2-1089-9DFA-01C9-4FFFA6621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8535E-BA4B-4F5B-90CF-C5E14B5F6396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2C25E-E447-86A3-ECA9-4A6AB3AE5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7E3FBB-AA1F-1E8B-7B30-B195C5F63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CCE7A-1A58-432E-BB1F-A56B264BD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9448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ED6D3-AAFA-5E94-D952-82EF3EEEB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04D62-C5A1-CA9C-DB15-AA56EA261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279903-2456-8A0D-DCB0-C1F033794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8535E-BA4B-4F5B-90CF-C5E14B5F6396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7260F-E098-95A9-A2BC-32A424078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B7E5A7-5000-747D-C3B4-3BE2C04AC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CCE7A-1A58-432E-BB1F-A56B264BD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1419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4B19C-E65E-8988-5817-4A226C378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C4CCE6-089F-4191-1840-BAE246DB80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8DE0A8-73F5-B494-2BE8-44BFD883B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8535E-BA4B-4F5B-90CF-C5E14B5F6396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1A242-41DC-2F4C-3F6E-86358690A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F7750-179D-53B2-0427-FA5621732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CCE7A-1A58-432E-BB1F-A56B264BD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376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CB7A1-E50A-2586-D5B8-9A78ACF4C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AC4507-2090-21D3-74B7-9DB5DDAD7E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2C22DE-2C1E-1629-4B40-3016385A4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D61E67-8232-3CAD-B395-134A728FC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8535E-BA4B-4F5B-90CF-C5E14B5F6396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3D7A77-5547-3D85-5831-C10BE336A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F149F4-718C-4413-0FD9-C3FCBFFE9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CCE7A-1A58-432E-BB1F-A56B264BD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6338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D4D8F-222C-B579-386D-AE8F0D0FE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A1855E-8689-3F7F-B421-77AB99128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29DFA6-8CF1-8B23-23CC-3F808E418B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BDB6F9-C0B9-DB4C-0ACE-59629ABC4A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537A45-7CBA-4E19-114E-A621B336B4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D133A44-2DEA-F367-6388-C92944431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8535E-BA4B-4F5B-90CF-C5E14B5F6396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971CCAF-4E46-A986-6232-10EF53117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1ECA05C-C964-9B97-BAD4-40EC19194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CCE7A-1A58-432E-BB1F-A56B264BD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8285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F8903-CCBC-AE28-2EA0-CC92D9A0E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7A9FDDE-055B-89F6-6CC8-AEF292B8E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8535E-BA4B-4F5B-90CF-C5E14B5F6396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175D6F-FD54-1E6D-B984-575445912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A17B29-CAE9-7A82-1381-9563A5B83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CCE7A-1A58-432E-BB1F-A56B264BD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691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F38E22-BB46-D4CC-2C2B-C1D388D31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8535E-BA4B-4F5B-90CF-C5E14B5F6396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FDC9AA-D501-A6F9-57D5-348E41C45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4DC64-40C6-F923-EAB0-44D778443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CCE7A-1A58-432E-BB1F-A56B264BD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3977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273C9-A633-814F-4F41-1C0A5D353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88423-77AE-7E56-9D77-A6C00B4A5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5C5A2-C205-EB8E-8040-4B3BF78BE6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7B0ECB-68EF-856D-5F0A-25C0065F39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8535E-BA4B-4F5B-90CF-C5E14B5F6396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D69074-B17F-E48F-C344-2693F9796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660946-A709-B5F4-F583-AF2035D3B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CCE7A-1A58-432E-BB1F-A56B264BD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071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A3514A-B16F-8702-E42E-630154CB4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7E5E12-722A-5281-5BF8-6800B25DBB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392224-3BFA-E603-1EA9-108FE42999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D53E45-A6BC-CB83-FCD8-D8825CBB4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8535E-BA4B-4F5B-90CF-C5E14B5F6396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56FFE7-B7BA-5BD6-5AF3-277E275E7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A42C54-4035-B02B-A259-13492641A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CCE7A-1A58-432E-BB1F-A56B264BD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1955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9D210-E2AB-4C02-1B0E-F5DD04DC4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93AAC7-79DC-EBFA-EEB2-1499154E19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F439AC-F0B7-5AC8-E5DB-DB7F3110E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8535E-BA4B-4F5B-90CF-C5E14B5F6396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6E6D4C-E9B0-3F73-DDBE-FF5372EE5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C6B4CC-1FBB-E547-CDD9-56C9E8930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CCE7A-1A58-432E-BB1F-A56B264BD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045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17C224-E070-BD52-2667-132441D3F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1460C6-83BF-99E8-FF92-782E960E30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33F8F5-BB25-6CFE-0E10-DDAB0E0B7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8535E-BA4B-4F5B-90CF-C5E14B5F6396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C9275-F190-E891-66E3-12027C6C4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41426-B046-30F2-C900-8C68143BA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3CCE7A-1A58-432E-BB1F-A56B264BD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366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4F72BE-099F-6C39-7688-B6E93B3F8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9C0712-A6A3-F81B-E7A6-2ACECB4289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4C430-60EC-838B-6142-52A3A971CA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48535E-BA4B-4F5B-90CF-C5E14B5F6396}" type="datetimeFigureOut">
              <a:rPr lang="en-GB" smtClean="0"/>
              <a:t>18/09/2024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2F949-DFB6-9B87-91A2-8FD52FB6B9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0ABD3A-8661-D691-090F-A148714740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3CCE7A-1A58-432E-BB1F-A56B264BD5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9923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3.png"/><Relationship Id="rId4" Type="http://schemas.openxmlformats.org/officeDocument/2006/relationships/customXml" Target="../ink/ink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CC13E1B-66FE-F7CE-2B94-316CFEF1D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25963C-F990-39A7-C46E-C21DE93AABA2}"/>
              </a:ext>
            </a:extLst>
          </p:cNvPr>
          <p:cNvSpPr txBox="1"/>
          <p:nvPr/>
        </p:nvSpPr>
        <p:spPr>
          <a:xfrm>
            <a:off x="4467225" y="5347540"/>
            <a:ext cx="2618217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Celray James CHAWANDA</a:t>
            </a:r>
          </a:p>
          <a:p>
            <a:r>
              <a:rPr lang="en-GB" sz="1650" dirty="0">
                <a:solidFill>
                  <a:schemeClr val="accent1">
                    <a:lumMod val="75000"/>
                  </a:schemeClr>
                </a:solidFill>
              </a:rPr>
              <a:t>celray.chawanda@tamu.edu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5B14F5-34F0-D8D2-D082-79C0C34D05F7}"/>
              </a:ext>
            </a:extLst>
          </p:cNvPr>
          <p:cNvSpPr txBox="1"/>
          <p:nvPr/>
        </p:nvSpPr>
        <p:spPr>
          <a:xfrm>
            <a:off x="849055" y="2171700"/>
            <a:ext cx="49233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>
                <a:solidFill>
                  <a:schemeClr val="accent1">
                    <a:lumMod val="75000"/>
                  </a:schemeClr>
                </a:solidFill>
              </a:rPr>
              <a:t>SWAT+ Toolbox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1BD578-54C5-5665-8BC6-C07292501769}"/>
              </a:ext>
            </a:extLst>
          </p:cNvPr>
          <p:cNvSpPr txBox="1"/>
          <p:nvPr/>
        </p:nvSpPr>
        <p:spPr>
          <a:xfrm>
            <a:off x="915009" y="3244334"/>
            <a:ext cx="61626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Workshop</a:t>
            </a:r>
            <a:endParaRPr lang="en-GB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182E3E1C-A992-91B4-6BE8-7C6F8E96B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913" y="1664494"/>
            <a:ext cx="3529012" cy="352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964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4A6B0A3-D85F-EF90-B6C6-6253AF10F26A}"/>
              </a:ext>
            </a:extLst>
          </p:cNvPr>
          <p:cNvGrpSpPr/>
          <p:nvPr/>
        </p:nvGrpSpPr>
        <p:grpSpPr>
          <a:xfrm>
            <a:off x="-45719" y="0"/>
            <a:ext cx="12237719" cy="6858000"/>
            <a:chOff x="-45719" y="0"/>
            <a:chExt cx="12237719" cy="6858000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326907-62AB-2418-9A7C-BB554A9B3F99}"/>
                </a:ext>
              </a:extLst>
            </p:cNvPr>
            <p:cNvSpPr/>
            <p:nvPr/>
          </p:nvSpPr>
          <p:spPr>
            <a:xfrm>
              <a:off x="3943350" y="0"/>
              <a:ext cx="824865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F10BF2-369B-35E2-C1B0-2719F9C37669}"/>
                </a:ext>
              </a:extLst>
            </p:cNvPr>
            <p:cNvSpPr/>
            <p:nvPr/>
          </p:nvSpPr>
          <p:spPr>
            <a:xfrm flipH="1">
              <a:off x="-45719" y="0"/>
              <a:ext cx="340993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6FAEA872-B729-B0F5-7428-445DEAE980A4}"/>
              </a:ext>
            </a:extLst>
          </p:cNvPr>
          <p:cNvSpPr txBox="1"/>
          <p:nvPr/>
        </p:nvSpPr>
        <p:spPr>
          <a:xfrm>
            <a:off x="619125" y="2066925"/>
            <a:ext cx="3233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2">
                    <a:lumMod val="75000"/>
                  </a:schemeClr>
                </a:solidFill>
              </a:rPr>
              <a:t>What is SWAT+ Toolbox?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A62449-3F2C-C8C9-862C-1D459E10C40D}"/>
              </a:ext>
            </a:extLst>
          </p:cNvPr>
          <p:cNvSpPr txBox="1"/>
          <p:nvPr/>
        </p:nvSpPr>
        <p:spPr>
          <a:xfrm>
            <a:off x="619125" y="2686050"/>
            <a:ext cx="2087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Getting Started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B1E68C0-FAEB-4EC8-E833-3D2C75F3C74F}"/>
              </a:ext>
            </a:extLst>
          </p:cNvPr>
          <p:cNvSpPr txBox="1"/>
          <p:nvPr/>
        </p:nvSpPr>
        <p:spPr>
          <a:xfrm>
            <a:off x="619125" y="3305175"/>
            <a:ext cx="11880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4">
                    <a:lumMod val="75000"/>
                  </a:schemeClr>
                </a:solidFill>
              </a:rPr>
              <a:t>Projects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262E8C-4581-1B3A-F9C9-9B357D34FB0F}"/>
              </a:ext>
            </a:extLst>
          </p:cNvPr>
          <p:cNvSpPr txBox="1"/>
          <p:nvPr/>
        </p:nvSpPr>
        <p:spPr>
          <a:xfrm>
            <a:off x="619125" y="3838575"/>
            <a:ext cx="1335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1">
                    <a:lumMod val="75000"/>
                  </a:schemeClr>
                </a:solidFill>
              </a:rPr>
              <a:t>Add Data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F341FE-7533-EC8E-4F1B-37A405292836}"/>
              </a:ext>
            </a:extLst>
          </p:cNvPr>
          <p:cNvSpPr txBox="1"/>
          <p:nvPr/>
        </p:nvSpPr>
        <p:spPr>
          <a:xfrm>
            <a:off x="619125" y="4371975"/>
            <a:ext cx="675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2">
                    <a:lumMod val="75000"/>
                  </a:schemeClr>
                </a:solidFill>
              </a:rPr>
              <a:t>Run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A36E25-0221-0883-60E8-787E73D481E9}"/>
              </a:ext>
            </a:extLst>
          </p:cNvPr>
          <p:cNvSpPr txBox="1"/>
          <p:nvPr/>
        </p:nvSpPr>
        <p:spPr>
          <a:xfrm>
            <a:off x="619125" y="4905375"/>
            <a:ext cx="8667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More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7E43F35-8FE7-BF0B-8A12-7D7E7FC293BD}"/>
              </a:ext>
            </a:extLst>
          </p:cNvPr>
          <p:cNvCxnSpPr/>
          <p:nvPr/>
        </p:nvCxnSpPr>
        <p:spPr>
          <a:xfrm>
            <a:off x="2828925" y="2943225"/>
            <a:ext cx="1704975" cy="0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A68E8A1-152B-6B3D-AA94-61C6F31C0470}"/>
              </a:ext>
            </a:extLst>
          </p:cNvPr>
          <p:cNvSpPr/>
          <p:nvPr/>
        </p:nvSpPr>
        <p:spPr>
          <a:xfrm>
            <a:off x="4533900" y="2200275"/>
            <a:ext cx="90263" cy="11049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C8162C-04C1-A7C5-66B8-B0DCC663CA3D}"/>
              </a:ext>
            </a:extLst>
          </p:cNvPr>
          <p:cNvSpPr txBox="1"/>
          <p:nvPr/>
        </p:nvSpPr>
        <p:spPr>
          <a:xfrm>
            <a:off x="4695094" y="2138005"/>
            <a:ext cx="164436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6">
                    <a:lumMod val="75000"/>
                  </a:schemeClr>
                </a:solidFill>
              </a:rPr>
              <a:t>Requirements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B872B96-B5B6-E601-1A95-2CE05CA7DBFF}"/>
              </a:ext>
            </a:extLst>
          </p:cNvPr>
          <p:cNvSpPr txBox="1"/>
          <p:nvPr/>
        </p:nvSpPr>
        <p:spPr>
          <a:xfrm>
            <a:off x="4695094" y="2499955"/>
            <a:ext cx="13432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6">
                    <a:lumMod val="75000"/>
                  </a:schemeClr>
                </a:solidFill>
              </a:rPr>
              <a:t>Installation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3EFA4A-951D-7D5C-4146-7D648A66ED47}"/>
              </a:ext>
            </a:extLst>
          </p:cNvPr>
          <p:cNvSpPr txBox="1"/>
          <p:nvPr/>
        </p:nvSpPr>
        <p:spPr>
          <a:xfrm>
            <a:off x="4695094" y="2905065"/>
            <a:ext cx="20154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6">
                    <a:lumMod val="75000"/>
                  </a:schemeClr>
                </a:solidFill>
              </a:rPr>
              <a:t>Editor Integration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DEA6605-4ACD-A056-857F-4D1DC3E78F16}"/>
              </a:ext>
            </a:extLst>
          </p:cNvPr>
          <p:cNvSpPr/>
          <p:nvPr/>
        </p:nvSpPr>
        <p:spPr>
          <a:xfrm>
            <a:off x="7152772" y="2743552"/>
            <a:ext cx="90263" cy="83598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E1E8FBB-C770-2E6A-7F06-C9457C82241F}"/>
              </a:ext>
            </a:extLst>
          </p:cNvPr>
          <p:cNvCxnSpPr>
            <a:cxnSpLocks/>
          </p:cNvCxnSpPr>
          <p:nvPr/>
        </p:nvCxnSpPr>
        <p:spPr>
          <a:xfrm>
            <a:off x="2155371" y="3536007"/>
            <a:ext cx="5042532" cy="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A3F99B8E-6D45-BCF7-1E52-6C9A7DCF7CCB}"/>
              </a:ext>
            </a:extLst>
          </p:cNvPr>
          <p:cNvSpPr txBox="1"/>
          <p:nvPr/>
        </p:nvSpPr>
        <p:spPr>
          <a:xfrm>
            <a:off x="7352373" y="2789397"/>
            <a:ext cx="23492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Create a new project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55E265-1ECB-E293-21FE-E0204B3A4485}"/>
              </a:ext>
            </a:extLst>
          </p:cNvPr>
          <p:cNvSpPr txBox="1"/>
          <p:nvPr/>
        </p:nvSpPr>
        <p:spPr>
          <a:xfrm>
            <a:off x="7352373" y="3176753"/>
            <a:ext cx="25013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4">
                    <a:lumMod val="75000"/>
                  </a:schemeClr>
                </a:solidFill>
              </a:rPr>
              <a:t>Open existing projects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A6E6D2E-EDE5-CDDB-4B49-007D8C5BAC8C}"/>
              </a:ext>
            </a:extLst>
          </p:cNvPr>
          <p:cNvCxnSpPr>
            <a:cxnSpLocks/>
          </p:cNvCxnSpPr>
          <p:nvPr/>
        </p:nvCxnSpPr>
        <p:spPr>
          <a:xfrm>
            <a:off x="2155371" y="4131093"/>
            <a:ext cx="68289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F698B2A1-4DD5-A821-FA69-7D1201353F72}"/>
              </a:ext>
            </a:extLst>
          </p:cNvPr>
          <p:cNvSpPr/>
          <p:nvPr/>
        </p:nvSpPr>
        <p:spPr>
          <a:xfrm>
            <a:off x="8984343" y="3700224"/>
            <a:ext cx="90263" cy="16360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AE15C14-2335-EE80-0E93-5ECDFED73BCE}"/>
              </a:ext>
            </a:extLst>
          </p:cNvPr>
          <p:cNvSpPr txBox="1"/>
          <p:nvPr/>
        </p:nvSpPr>
        <p:spPr>
          <a:xfrm>
            <a:off x="9182886" y="3768575"/>
            <a:ext cx="1481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Run Settings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EAF96F2-19EB-0647-C564-28FD25B897C9}"/>
              </a:ext>
            </a:extLst>
          </p:cNvPr>
          <p:cNvSpPr txBox="1"/>
          <p:nvPr/>
        </p:nvSpPr>
        <p:spPr>
          <a:xfrm>
            <a:off x="9182886" y="4131093"/>
            <a:ext cx="13740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Parameters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7C592E8-1D96-00D4-9077-657BC56C6A8F}"/>
              </a:ext>
            </a:extLst>
          </p:cNvPr>
          <p:cNvSpPr txBox="1"/>
          <p:nvPr/>
        </p:nvSpPr>
        <p:spPr>
          <a:xfrm>
            <a:off x="9182886" y="4493611"/>
            <a:ext cx="15581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Observations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34B5CF8-1B6F-63BF-CBE9-0D1030DF4355}"/>
              </a:ext>
            </a:extLst>
          </p:cNvPr>
          <p:cNvSpPr txBox="1"/>
          <p:nvPr/>
        </p:nvSpPr>
        <p:spPr>
          <a:xfrm>
            <a:off x="9182886" y="4936152"/>
            <a:ext cx="1584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1">
                    <a:lumMod val="75000"/>
                  </a:schemeClr>
                </a:solidFill>
              </a:rPr>
              <a:t>Management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771099C-335A-4FA2-E696-EC3E31DD09E8}"/>
              </a:ext>
            </a:extLst>
          </p:cNvPr>
          <p:cNvCxnSpPr>
            <a:cxnSpLocks/>
          </p:cNvCxnSpPr>
          <p:nvPr/>
        </p:nvCxnSpPr>
        <p:spPr>
          <a:xfrm>
            <a:off x="1485837" y="4620950"/>
            <a:ext cx="3755634" cy="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FAA8B106-765B-27BD-4088-7A93C3A58C46}"/>
              </a:ext>
            </a:extLst>
          </p:cNvPr>
          <p:cNvSpPr/>
          <p:nvPr/>
        </p:nvSpPr>
        <p:spPr>
          <a:xfrm>
            <a:off x="5211877" y="4319320"/>
            <a:ext cx="77909" cy="167720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DCCD034-DF64-1A0C-1D8E-5F1FF97753EB}"/>
              </a:ext>
            </a:extLst>
          </p:cNvPr>
          <p:cNvGrpSpPr/>
          <p:nvPr/>
        </p:nvGrpSpPr>
        <p:grpSpPr>
          <a:xfrm>
            <a:off x="5398066" y="4402752"/>
            <a:ext cx="2459648" cy="1593780"/>
            <a:chOff x="5398066" y="4402752"/>
            <a:chExt cx="2459648" cy="159378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1370032-6B3F-8A9D-059A-47D52733DFB9}"/>
                </a:ext>
              </a:extLst>
            </p:cNvPr>
            <p:cNvSpPr txBox="1"/>
            <p:nvPr/>
          </p:nvSpPr>
          <p:spPr>
            <a:xfrm>
              <a:off x="5398066" y="4402752"/>
              <a:ext cx="21219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>
                  <a:solidFill>
                    <a:schemeClr val="accent2">
                      <a:lumMod val="75000"/>
                    </a:schemeClr>
                  </a:solidFill>
                </a:rPr>
                <a:t>Sensitivity analysis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972540B-7C81-3F86-BAEC-0095A49AF272}"/>
                </a:ext>
              </a:extLst>
            </p:cNvPr>
            <p:cNvSpPr txBox="1"/>
            <p:nvPr/>
          </p:nvSpPr>
          <p:spPr>
            <a:xfrm>
              <a:off x="5398066" y="4764635"/>
              <a:ext cx="217117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>
                  <a:solidFill>
                    <a:schemeClr val="accent2">
                      <a:lumMod val="75000"/>
                    </a:schemeClr>
                  </a:solidFill>
                </a:rPr>
                <a:t>Manual Calibration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658EC89-2FB9-F872-D4B8-E2EA72FFC7FA}"/>
                </a:ext>
              </a:extLst>
            </p:cNvPr>
            <p:cNvSpPr txBox="1"/>
            <p:nvPr/>
          </p:nvSpPr>
          <p:spPr>
            <a:xfrm>
              <a:off x="5398066" y="5152581"/>
              <a:ext cx="245964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>
                  <a:solidFill>
                    <a:schemeClr val="accent2">
                      <a:lumMod val="75000"/>
                    </a:schemeClr>
                  </a:solidFill>
                </a:rPr>
                <a:t>Automatic Calibration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C7EA56D-0A1F-63BA-FF3B-259A54E0D858}"/>
                </a:ext>
              </a:extLst>
            </p:cNvPr>
            <p:cNvSpPr txBox="1"/>
            <p:nvPr/>
          </p:nvSpPr>
          <p:spPr>
            <a:xfrm>
              <a:off x="5398066" y="5596422"/>
              <a:ext cx="16426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>
                  <a:solidFill>
                    <a:schemeClr val="accent2">
                      <a:lumMod val="75000"/>
                    </a:schemeClr>
                  </a:solidFill>
                </a:rPr>
                <a:t>Model Checks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C8D7EC67-40F8-A60F-A019-FB090F08DFA8}"/>
              </a:ext>
            </a:extLst>
          </p:cNvPr>
          <p:cNvSpPr txBox="1"/>
          <p:nvPr/>
        </p:nvSpPr>
        <p:spPr>
          <a:xfrm>
            <a:off x="697544" y="586361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>
                <a:solidFill>
                  <a:schemeClr val="accent1">
                    <a:lumMod val="50000"/>
                  </a:schemeClr>
                </a:solidFill>
              </a:rPr>
              <a:t>Outline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18B437B-3BAC-A1BF-9BC2-CE0DEE98878E}"/>
              </a:ext>
            </a:extLst>
          </p:cNvPr>
          <p:cNvCxnSpPr/>
          <p:nvPr/>
        </p:nvCxnSpPr>
        <p:spPr>
          <a:xfrm>
            <a:off x="697544" y="1174133"/>
            <a:ext cx="26791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950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/>
      <p:bldP spid="17" grpId="0" animBg="1"/>
      <p:bldP spid="20" grpId="0"/>
      <p:bldP spid="21" grpId="0"/>
      <p:bldP spid="24" grpId="0" animBg="1"/>
      <p:bldP spid="25" grpId="0"/>
      <p:bldP spid="26" grpId="0"/>
      <p:bldP spid="27" grpId="0"/>
      <p:bldP spid="28" grpId="0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Shape, icon&#10;&#10;Description automatically generated with medium confidence">
            <a:extLst>
              <a:ext uri="{FF2B5EF4-FFF2-40B4-BE49-F238E27FC236}">
                <a16:creationId xmlns:a16="http://schemas.microsoft.com/office/drawing/2014/main" id="{EC6A6545-4DF1-2C72-6BEF-DDE2FADE86F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3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49396" flipH="1">
            <a:off x="-2508716" y="434882"/>
            <a:ext cx="10387066" cy="4139014"/>
          </a:xfrm>
          <a:prstGeom prst="rect">
            <a:avLst/>
          </a:prstGeom>
          <a:effectLst>
            <a:outerShdw dist="50800" dir="5400000" sx="1000" sy="1000" algn="ctr" rotWithShape="0">
              <a:srgbClr val="000000">
                <a:alpha val="14000"/>
              </a:srgbClr>
            </a:outerShdw>
          </a:effec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4A6B0A3-D85F-EF90-B6C6-6253AF10F26A}"/>
              </a:ext>
            </a:extLst>
          </p:cNvPr>
          <p:cNvGrpSpPr/>
          <p:nvPr/>
        </p:nvGrpSpPr>
        <p:grpSpPr>
          <a:xfrm>
            <a:off x="-45718" y="0"/>
            <a:ext cx="12237718" cy="6858000"/>
            <a:chOff x="-45718" y="0"/>
            <a:chExt cx="12237718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326907-62AB-2418-9A7C-BB554A9B3F99}"/>
                </a:ext>
              </a:extLst>
            </p:cNvPr>
            <p:cNvSpPr/>
            <p:nvPr/>
          </p:nvSpPr>
          <p:spPr>
            <a:xfrm>
              <a:off x="8352148" y="0"/>
              <a:ext cx="3839852" cy="6858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F10BF2-369B-35E2-C1B0-2719F9C37669}"/>
                </a:ext>
              </a:extLst>
            </p:cNvPr>
            <p:cNvSpPr/>
            <p:nvPr/>
          </p:nvSpPr>
          <p:spPr>
            <a:xfrm flipH="1">
              <a:off x="-45718" y="0"/>
              <a:ext cx="45719" cy="6858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E1374F8F-70B0-4791-049E-E5A82FBC435E}"/>
              </a:ext>
            </a:extLst>
          </p:cNvPr>
          <p:cNvSpPr txBox="1"/>
          <p:nvPr/>
        </p:nvSpPr>
        <p:spPr>
          <a:xfrm>
            <a:off x="304800" y="333375"/>
            <a:ext cx="3745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accent2">
                    <a:lumMod val="75000"/>
                  </a:schemeClr>
                </a:solidFill>
              </a:rPr>
              <a:t>What is SWAT+ Toolbox?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B24831-984E-7908-DB48-878C12E2DE0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79420" y="4619625"/>
            <a:ext cx="2082245" cy="16703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7DF57CB-D18E-247A-578D-0B46000EA2A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21514" y="4084858"/>
            <a:ext cx="1936393" cy="179556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F43E1FE-C534-4657-F910-AD312DAF658A}"/>
              </a:ext>
            </a:extLst>
          </p:cNvPr>
          <p:cNvGrpSpPr/>
          <p:nvPr/>
        </p:nvGrpSpPr>
        <p:grpSpPr>
          <a:xfrm>
            <a:off x="1134434" y="1824098"/>
            <a:ext cx="981679" cy="1312307"/>
            <a:chOff x="1134434" y="1824098"/>
            <a:chExt cx="981679" cy="1312307"/>
          </a:xfrm>
        </p:grpSpPr>
        <p:pic>
          <p:nvPicPr>
            <p:cNvPr id="11" name="Picture 10" descr="Logo&#10;&#10;Description automatically generated with medium confidence">
              <a:extLst>
                <a:ext uri="{FF2B5EF4-FFF2-40B4-BE49-F238E27FC236}">
                  <a16:creationId xmlns:a16="http://schemas.microsoft.com/office/drawing/2014/main" id="{C4EF34E4-7A6C-BE13-9568-3CFF8034B6B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3959" y="1824098"/>
              <a:ext cx="857250" cy="857250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0F671F-5670-74A9-683E-EF38904C59CE}"/>
                </a:ext>
              </a:extLst>
            </p:cNvPr>
            <p:cNvSpPr txBox="1"/>
            <p:nvPr/>
          </p:nvSpPr>
          <p:spPr>
            <a:xfrm>
              <a:off x="1134434" y="2767073"/>
              <a:ext cx="981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/>
                <a:t>QSWAT+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0B9B856-818E-96E4-1909-4372705D07A7}"/>
              </a:ext>
            </a:extLst>
          </p:cNvPr>
          <p:cNvSpPr txBox="1"/>
          <p:nvPr/>
        </p:nvSpPr>
        <p:spPr>
          <a:xfrm>
            <a:off x="8738769" y="3136405"/>
            <a:ext cx="311033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chemeClr val="accent5">
                    <a:lumMod val="50000"/>
                  </a:schemeClr>
                </a:solidFill>
              </a:rPr>
              <a:t>SWAT+ Toolbox is a free tool for adapting SWAT+ Model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D205A70-12D1-A525-9B22-D927E694DB2E}"/>
              </a:ext>
            </a:extLst>
          </p:cNvPr>
          <p:cNvGrpSpPr/>
          <p:nvPr/>
        </p:nvGrpSpPr>
        <p:grpSpPr>
          <a:xfrm>
            <a:off x="3292721" y="1009406"/>
            <a:ext cx="1341405" cy="1184024"/>
            <a:chOff x="3292721" y="1009406"/>
            <a:chExt cx="1341405" cy="118402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3119DB9-66CE-8756-E0DB-D6EF38877691}"/>
                </a:ext>
              </a:extLst>
            </p:cNvPr>
            <p:cNvSpPr txBox="1"/>
            <p:nvPr/>
          </p:nvSpPr>
          <p:spPr>
            <a:xfrm>
              <a:off x="3354848" y="1824098"/>
              <a:ext cx="121715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/>
                <a:t>Calibration</a:t>
              </a:r>
            </a:p>
          </p:txBody>
        </p:sp>
        <p:pic>
          <p:nvPicPr>
            <p:cNvPr id="30" name="Picture 29" descr="Chart, line chart&#10;&#10;Description automatically generated">
              <a:extLst>
                <a:ext uri="{FF2B5EF4-FFF2-40B4-BE49-F238E27FC236}">
                  <a16:creationId xmlns:a16="http://schemas.microsoft.com/office/drawing/2014/main" id="{5463C461-599C-A88C-D291-09420FE9B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92721" y="1009406"/>
              <a:ext cx="1341405" cy="862626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49DF812-D63D-FE85-3A9F-E49A243C92B0}"/>
              </a:ext>
            </a:extLst>
          </p:cNvPr>
          <p:cNvGrpSpPr/>
          <p:nvPr/>
        </p:nvGrpSpPr>
        <p:grpSpPr>
          <a:xfrm>
            <a:off x="3923918" y="2396904"/>
            <a:ext cx="1093327" cy="1192648"/>
            <a:chOff x="3923918" y="2396904"/>
            <a:chExt cx="1093327" cy="119264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B4E6096-C35E-8D34-5C93-3C89CA48E6BE}"/>
                </a:ext>
              </a:extLst>
            </p:cNvPr>
            <p:cNvSpPr txBox="1"/>
            <p:nvPr/>
          </p:nvSpPr>
          <p:spPr>
            <a:xfrm>
              <a:off x="3923918" y="2943221"/>
              <a:ext cx="109332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/>
                <a:t>Model Check</a:t>
              </a:r>
            </a:p>
          </p:txBody>
        </p:sp>
        <p:pic>
          <p:nvPicPr>
            <p:cNvPr id="33" name="Picture 32" descr="Logo, arrow&#10;&#10;Description automatically generated">
              <a:extLst>
                <a:ext uri="{FF2B5EF4-FFF2-40B4-BE49-F238E27FC236}">
                  <a16:creationId xmlns:a16="http://schemas.microsoft.com/office/drawing/2014/main" id="{4608E676-2451-D2EB-0520-EEEA159AFB6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23959" y="2396904"/>
              <a:ext cx="654706" cy="654706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E2B4659-EB97-5F54-BDA2-4F8FD941A9AA}"/>
              </a:ext>
            </a:extLst>
          </p:cNvPr>
          <p:cNvGrpSpPr/>
          <p:nvPr/>
        </p:nvGrpSpPr>
        <p:grpSpPr>
          <a:xfrm>
            <a:off x="6415137" y="299828"/>
            <a:ext cx="1750476" cy="1203098"/>
            <a:chOff x="6415137" y="299828"/>
            <a:chExt cx="1750476" cy="1203098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F766BD6-DA8F-7E41-D05A-B822C394C49A}"/>
                </a:ext>
              </a:extLst>
            </p:cNvPr>
            <p:cNvSpPr txBox="1"/>
            <p:nvPr/>
          </p:nvSpPr>
          <p:spPr>
            <a:xfrm>
              <a:off x="6415137" y="856595"/>
              <a:ext cx="1750476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/>
                <a:t>Sensitivity Analysis</a:t>
              </a:r>
            </a:p>
          </p:txBody>
        </p:sp>
        <p:pic>
          <p:nvPicPr>
            <p:cNvPr id="35" name="Picture 34" descr="A picture containing text, clipart, sign, vector graphics&#10;&#10;Description automatically generated">
              <a:extLst>
                <a:ext uri="{FF2B5EF4-FFF2-40B4-BE49-F238E27FC236}">
                  <a16:creationId xmlns:a16="http://schemas.microsoft.com/office/drawing/2014/main" id="{6830D909-3BEE-065D-969C-9BC6E0C6C8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1801" y="299828"/>
              <a:ext cx="566840" cy="566840"/>
            </a:xfrm>
            <a:prstGeom prst="rect">
              <a:avLst/>
            </a:prstGeom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EE8A147-DB23-A5C0-7AF6-D10B693BA3D6}"/>
              </a:ext>
            </a:extLst>
          </p:cNvPr>
          <p:cNvGrpSpPr/>
          <p:nvPr/>
        </p:nvGrpSpPr>
        <p:grpSpPr>
          <a:xfrm>
            <a:off x="6222019" y="3017157"/>
            <a:ext cx="1517160" cy="1024826"/>
            <a:chOff x="6222019" y="3017157"/>
            <a:chExt cx="1517160" cy="102482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F812C95-B926-05F1-5ADA-8059B7A02C42}"/>
                </a:ext>
              </a:extLst>
            </p:cNvPr>
            <p:cNvSpPr txBox="1"/>
            <p:nvPr/>
          </p:nvSpPr>
          <p:spPr>
            <a:xfrm>
              <a:off x="6222019" y="3672651"/>
              <a:ext cx="151716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/>
                <a:t>Management</a:t>
              </a:r>
            </a:p>
          </p:txBody>
        </p:sp>
        <p:pic>
          <p:nvPicPr>
            <p:cNvPr id="37" name="Picture 36" descr="A picture containing text, clipart&#10;&#10;Description automatically generated">
              <a:extLst>
                <a:ext uri="{FF2B5EF4-FFF2-40B4-BE49-F238E27FC236}">
                  <a16:creationId xmlns:a16="http://schemas.microsoft.com/office/drawing/2014/main" id="{4F5E2B1F-F46E-EE2F-8C42-BBB3EB683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4675" y="3017157"/>
              <a:ext cx="1180832" cy="710515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DFAB6ED-97EF-FF4D-A8A6-D855EAE86098}"/>
              </a:ext>
            </a:extLst>
          </p:cNvPr>
          <p:cNvGrpSpPr/>
          <p:nvPr/>
        </p:nvGrpSpPr>
        <p:grpSpPr>
          <a:xfrm>
            <a:off x="5722733" y="1793394"/>
            <a:ext cx="1202358" cy="934942"/>
            <a:chOff x="5722733" y="1793394"/>
            <a:chExt cx="1202358" cy="934942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10A4593-B293-09D8-8A35-AFDDF151EB32}"/>
                </a:ext>
              </a:extLst>
            </p:cNvPr>
            <p:cNvSpPr txBox="1"/>
            <p:nvPr/>
          </p:nvSpPr>
          <p:spPr>
            <a:xfrm>
              <a:off x="5722733" y="2359004"/>
              <a:ext cx="120235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/>
                <a:t>Extraction</a:t>
              </a:r>
            </a:p>
          </p:txBody>
        </p:sp>
        <p:pic>
          <p:nvPicPr>
            <p:cNvPr id="39" name="Picture 38" descr="Icon&#10;&#10;Description automatically generated">
              <a:extLst>
                <a:ext uri="{FF2B5EF4-FFF2-40B4-BE49-F238E27FC236}">
                  <a16:creationId xmlns:a16="http://schemas.microsoft.com/office/drawing/2014/main" id="{BA0E3168-6D2D-B274-C962-1BE428742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4194" y="1793394"/>
              <a:ext cx="963458" cy="5973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404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4A6B0A3-D85F-EF90-B6C6-6253AF10F26A}"/>
              </a:ext>
            </a:extLst>
          </p:cNvPr>
          <p:cNvGrpSpPr/>
          <p:nvPr/>
        </p:nvGrpSpPr>
        <p:grpSpPr>
          <a:xfrm>
            <a:off x="-45718" y="0"/>
            <a:ext cx="12237718" cy="6858000"/>
            <a:chOff x="-45718" y="0"/>
            <a:chExt cx="12237718" cy="685800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326907-62AB-2418-9A7C-BB554A9B3F99}"/>
                </a:ext>
              </a:extLst>
            </p:cNvPr>
            <p:cNvSpPr/>
            <p:nvPr/>
          </p:nvSpPr>
          <p:spPr>
            <a:xfrm>
              <a:off x="8352148" y="0"/>
              <a:ext cx="3839852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F10BF2-369B-35E2-C1B0-2719F9C37669}"/>
                </a:ext>
              </a:extLst>
            </p:cNvPr>
            <p:cNvSpPr/>
            <p:nvPr/>
          </p:nvSpPr>
          <p:spPr>
            <a:xfrm flipH="1">
              <a:off x="-45718" y="0"/>
              <a:ext cx="457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C74FE38-7C4F-538E-1E9B-0118BD36E5FF}"/>
              </a:ext>
            </a:extLst>
          </p:cNvPr>
          <p:cNvSpPr txBox="1"/>
          <p:nvPr/>
        </p:nvSpPr>
        <p:spPr>
          <a:xfrm>
            <a:off x="304800" y="333375"/>
            <a:ext cx="2404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Getting Started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DDD691-74B8-093D-864E-B93B11EAEC08}"/>
              </a:ext>
            </a:extLst>
          </p:cNvPr>
          <p:cNvSpPr txBox="1"/>
          <p:nvPr/>
        </p:nvSpPr>
        <p:spPr>
          <a:xfrm>
            <a:off x="304800" y="856595"/>
            <a:ext cx="2798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Requirements &amp; Installation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CCF349A-7BE7-E543-8378-C8F4A64D6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887" y="2914097"/>
            <a:ext cx="6058746" cy="4953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FE21F4A-24DC-F311-662E-93E6F02E3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7605" y="1764581"/>
            <a:ext cx="3185243" cy="8907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2438E5F-FB26-1241-5A90-59C63A124C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6314"/>
          <a:stretch/>
        </p:blipFill>
        <p:spPr>
          <a:xfrm>
            <a:off x="800095" y="1841385"/>
            <a:ext cx="724881" cy="67341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90D7A38-8397-6797-0628-19E831BBC0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1344" y="1873252"/>
            <a:ext cx="2705478" cy="609685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A8232C5-0185-3D56-BDE0-2F12286DE5FA}"/>
              </a:ext>
            </a:extLst>
          </p:cNvPr>
          <p:cNvCxnSpPr/>
          <p:nvPr/>
        </p:nvCxnSpPr>
        <p:spPr>
          <a:xfrm>
            <a:off x="4495800" y="1764581"/>
            <a:ext cx="0" cy="890759"/>
          </a:xfrm>
          <a:prstGeom prst="line">
            <a:avLst/>
          </a:prstGeom>
          <a:ln w="12700">
            <a:solidFill>
              <a:srgbClr val="A8D0A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534D4F55-32A3-91A6-42DE-6BC46A3847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1033" y="3264163"/>
            <a:ext cx="4391465" cy="3416321"/>
          </a:xfrm>
          <a:prstGeom prst="rect">
            <a:avLst/>
          </a:prstGeom>
        </p:spPr>
      </p:pic>
      <p:pic>
        <p:nvPicPr>
          <p:cNvPr id="20" name="Picture 19" descr="Icon&#10;&#10;Description automatically generated">
            <a:extLst>
              <a:ext uri="{FF2B5EF4-FFF2-40B4-BE49-F238E27FC236}">
                <a16:creationId xmlns:a16="http://schemas.microsoft.com/office/drawing/2014/main" id="{FF50FFD9-2B2A-0E1B-6A73-D5B61E2254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47348" flipH="1">
            <a:off x="2847213" y="3606855"/>
            <a:ext cx="1291468" cy="124232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6CE136F9-4D39-1AB9-0F4D-CD06436DA91F}"/>
              </a:ext>
            </a:extLst>
          </p:cNvPr>
          <p:cNvSpPr txBox="1"/>
          <p:nvPr/>
        </p:nvSpPr>
        <p:spPr>
          <a:xfrm>
            <a:off x="8886825" y="1225927"/>
            <a:ext cx="14668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accent5">
                    <a:lumMod val="75000"/>
                  </a:schemeClr>
                </a:solidFill>
              </a:rPr>
              <a:t>Windows</a:t>
            </a:r>
            <a:endParaRPr lang="en-GB" sz="2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5EE1E65-4990-84EB-EF91-14754582C4F9}"/>
              </a:ext>
            </a:extLst>
          </p:cNvPr>
          <p:cNvSpPr txBox="1"/>
          <p:nvPr/>
        </p:nvSpPr>
        <p:spPr>
          <a:xfrm>
            <a:off x="8886825" y="2011142"/>
            <a:ext cx="2505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accent5">
                    <a:lumMod val="75000"/>
                  </a:schemeClr>
                </a:solidFill>
              </a:rPr>
              <a:t>1080p Screen </a:t>
            </a:r>
            <a:r>
              <a:rPr lang="en-GB" sz="2000">
                <a:solidFill>
                  <a:schemeClr val="accent1">
                    <a:lumMod val="60000"/>
                    <a:lumOff val="40000"/>
                  </a:schemeClr>
                </a:solidFill>
              </a:rPr>
              <a:t>resolution minimum</a:t>
            </a:r>
            <a:endParaRPr lang="en-GB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09B7145-8469-3CCF-6B89-ADFF5ACB0A7E}"/>
              </a:ext>
            </a:extLst>
          </p:cNvPr>
          <p:cNvSpPr txBox="1"/>
          <p:nvPr/>
        </p:nvSpPr>
        <p:spPr>
          <a:xfrm>
            <a:off x="8886825" y="3228821"/>
            <a:ext cx="2505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5">
                    <a:lumMod val="75000"/>
                  </a:schemeClr>
                </a:solidFill>
              </a:rPr>
              <a:t>i5, 8GB RAM </a:t>
            </a:r>
            <a:r>
              <a:rPr lang="en-GB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Recommended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FE3D82C-9ADA-842E-C864-B69458B90643}"/>
              </a:ext>
            </a:extLst>
          </p:cNvPr>
          <p:cNvSpPr txBox="1"/>
          <p:nvPr/>
        </p:nvSpPr>
        <p:spPr>
          <a:xfrm>
            <a:off x="8886825" y="5300055"/>
            <a:ext cx="2505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accent5">
                    <a:lumMod val="75000"/>
                  </a:schemeClr>
                </a:solidFill>
              </a:rPr>
              <a:t>Double-Click</a:t>
            </a:r>
          </a:p>
          <a:p>
            <a:r>
              <a:rPr lang="en-GB" sz="2000">
                <a:solidFill>
                  <a:schemeClr val="accent1">
                    <a:lumMod val="60000"/>
                    <a:lumOff val="40000"/>
                  </a:schemeClr>
                </a:solidFill>
              </a:rPr>
              <a:t>to install</a:t>
            </a:r>
            <a:endParaRPr lang="en-GB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B1DFD0-8B9E-4EBA-7244-44C5DAAC8EFB}"/>
              </a:ext>
            </a:extLst>
          </p:cNvPr>
          <p:cNvSpPr txBox="1"/>
          <p:nvPr/>
        </p:nvSpPr>
        <p:spPr>
          <a:xfrm>
            <a:off x="8886825" y="4264438"/>
            <a:ext cx="2505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accent5">
                    <a:lumMod val="75000"/>
                  </a:schemeClr>
                </a:solidFill>
              </a:rPr>
              <a:t>Download from the </a:t>
            </a:r>
            <a:r>
              <a:rPr lang="en-GB" sz="2000">
                <a:solidFill>
                  <a:schemeClr val="accent1">
                    <a:lumMod val="60000"/>
                    <a:lumOff val="40000"/>
                  </a:schemeClr>
                </a:solidFill>
              </a:rPr>
              <a:t>SWAT Website</a:t>
            </a:r>
            <a:endParaRPr lang="en-GB" sz="20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FC0F698-9EDF-40F8-6D53-5427F352909E}"/>
              </a:ext>
            </a:extLst>
          </p:cNvPr>
          <p:cNvSpPr txBox="1"/>
          <p:nvPr/>
        </p:nvSpPr>
        <p:spPr>
          <a:xfrm>
            <a:off x="47086" y="6516939"/>
            <a:ext cx="75935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solidFill>
                  <a:schemeClr val="accent1">
                    <a:lumMod val="75000"/>
                  </a:schemeClr>
                </a:solidFill>
              </a:rPr>
              <a:t>https://celray.github.io/SWATPlusToolbox/downloads/</a:t>
            </a:r>
          </a:p>
        </p:txBody>
      </p:sp>
    </p:spTree>
    <p:extLst>
      <p:ext uri="{BB962C8B-B14F-4D97-AF65-F5344CB8AC3E}">
        <p14:creationId xmlns:p14="http://schemas.microsoft.com/office/powerpoint/2010/main" val="43624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4A6B0A3-D85F-EF90-B6C6-6253AF10F26A}"/>
              </a:ext>
            </a:extLst>
          </p:cNvPr>
          <p:cNvGrpSpPr/>
          <p:nvPr/>
        </p:nvGrpSpPr>
        <p:grpSpPr>
          <a:xfrm>
            <a:off x="-45718" y="0"/>
            <a:ext cx="12237718" cy="6858000"/>
            <a:chOff x="-45718" y="0"/>
            <a:chExt cx="12237718" cy="685800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326907-62AB-2418-9A7C-BB554A9B3F99}"/>
                </a:ext>
              </a:extLst>
            </p:cNvPr>
            <p:cNvSpPr/>
            <p:nvPr/>
          </p:nvSpPr>
          <p:spPr>
            <a:xfrm>
              <a:off x="8352148" y="0"/>
              <a:ext cx="3839852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F10BF2-369B-35E2-C1B0-2719F9C37669}"/>
                </a:ext>
              </a:extLst>
            </p:cNvPr>
            <p:cNvSpPr/>
            <p:nvPr/>
          </p:nvSpPr>
          <p:spPr>
            <a:xfrm flipH="1">
              <a:off x="-45718" y="0"/>
              <a:ext cx="457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C74FE38-7C4F-538E-1E9B-0118BD36E5FF}"/>
              </a:ext>
            </a:extLst>
          </p:cNvPr>
          <p:cNvSpPr txBox="1"/>
          <p:nvPr/>
        </p:nvSpPr>
        <p:spPr>
          <a:xfrm>
            <a:off x="304800" y="333375"/>
            <a:ext cx="2404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Getting Started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DDD691-74B8-093D-864E-B93B11EAEC08}"/>
              </a:ext>
            </a:extLst>
          </p:cNvPr>
          <p:cNvSpPr txBox="1"/>
          <p:nvPr/>
        </p:nvSpPr>
        <p:spPr>
          <a:xfrm>
            <a:off x="304800" y="856595"/>
            <a:ext cx="27985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Requirements &amp; Installation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9338127-CAB0-9B12-A5A7-415335793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83983"/>
            <a:ext cx="7869136" cy="4807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6490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4A6B0A3-D85F-EF90-B6C6-6253AF10F26A}"/>
              </a:ext>
            </a:extLst>
          </p:cNvPr>
          <p:cNvGrpSpPr/>
          <p:nvPr/>
        </p:nvGrpSpPr>
        <p:grpSpPr>
          <a:xfrm>
            <a:off x="-45718" y="0"/>
            <a:ext cx="12237718" cy="6858000"/>
            <a:chOff x="-45718" y="0"/>
            <a:chExt cx="12237718" cy="6858000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326907-62AB-2418-9A7C-BB554A9B3F99}"/>
                </a:ext>
              </a:extLst>
            </p:cNvPr>
            <p:cNvSpPr/>
            <p:nvPr/>
          </p:nvSpPr>
          <p:spPr>
            <a:xfrm>
              <a:off x="8352148" y="0"/>
              <a:ext cx="3839852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F10BF2-369B-35E2-C1B0-2719F9C37669}"/>
                </a:ext>
              </a:extLst>
            </p:cNvPr>
            <p:cNvSpPr/>
            <p:nvPr/>
          </p:nvSpPr>
          <p:spPr>
            <a:xfrm flipH="1">
              <a:off x="-45718" y="0"/>
              <a:ext cx="457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C74FE38-7C4F-538E-1E9B-0118BD36E5FF}"/>
              </a:ext>
            </a:extLst>
          </p:cNvPr>
          <p:cNvSpPr txBox="1"/>
          <p:nvPr/>
        </p:nvSpPr>
        <p:spPr>
          <a:xfrm>
            <a:off x="304800" y="333375"/>
            <a:ext cx="24040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accent6">
                    <a:lumMod val="75000"/>
                  </a:schemeClr>
                </a:solidFill>
              </a:rPr>
              <a:t>Getting Started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DDD691-74B8-093D-864E-B93B11EAEC08}"/>
              </a:ext>
            </a:extLst>
          </p:cNvPr>
          <p:cNvSpPr txBox="1"/>
          <p:nvPr/>
        </p:nvSpPr>
        <p:spPr>
          <a:xfrm>
            <a:off x="304800" y="856595"/>
            <a:ext cx="2068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6">
                    <a:lumMod val="75000"/>
                  </a:schemeClr>
                </a:solidFill>
              </a:rPr>
              <a:t>QSWAT+ Integration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BE0A40C-EC27-82A0-4270-2D8305E002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744" y="2680515"/>
            <a:ext cx="2415693" cy="21132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30919C1-CE49-D99F-0145-8B99141C96AD}"/>
              </a:ext>
            </a:extLst>
          </p:cNvPr>
          <p:cNvSpPr txBox="1"/>
          <p:nvPr/>
        </p:nvSpPr>
        <p:spPr>
          <a:xfrm>
            <a:off x="8870893" y="3552612"/>
            <a:ext cx="2619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Separate Patch is </a:t>
            </a:r>
            <a:r>
              <a:rPr lang="en-GB" dirty="0">
                <a:solidFill>
                  <a:srgbClr val="FF0000"/>
                </a:solidFill>
              </a:rPr>
              <a:t>stopped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E64AB0F-6423-7F51-9800-DE517E4B9F13}"/>
              </a:ext>
            </a:extLst>
          </p:cNvPr>
          <p:cNvSpPr txBox="1"/>
          <p:nvPr/>
        </p:nvSpPr>
        <p:spPr>
          <a:xfrm>
            <a:off x="8870892" y="2364785"/>
            <a:ext cx="2990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Aimed at creating/opening </a:t>
            </a:r>
            <a:r>
              <a:rPr lang="en-GB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projects easily</a:t>
            </a:r>
          </a:p>
        </p:txBody>
      </p:sp>
    </p:spTree>
    <p:extLst>
      <p:ext uri="{BB962C8B-B14F-4D97-AF65-F5344CB8AC3E}">
        <p14:creationId xmlns:p14="http://schemas.microsoft.com/office/powerpoint/2010/main" val="2839841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4A6B0A3-D85F-EF90-B6C6-6253AF10F26A}"/>
              </a:ext>
            </a:extLst>
          </p:cNvPr>
          <p:cNvGrpSpPr/>
          <p:nvPr/>
        </p:nvGrpSpPr>
        <p:grpSpPr>
          <a:xfrm>
            <a:off x="-45718" y="0"/>
            <a:ext cx="12237718" cy="6858000"/>
            <a:chOff x="-45718" y="0"/>
            <a:chExt cx="12237718" cy="685800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326907-62AB-2418-9A7C-BB554A9B3F99}"/>
                </a:ext>
              </a:extLst>
            </p:cNvPr>
            <p:cNvSpPr/>
            <p:nvPr/>
          </p:nvSpPr>
          <p:spPr>
            <a:xfrm>
              <a:off x="8352148" y="0"/>
              <a:ext cx="3839852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F10BF2-369B-35E2-C1B0-2719F9C37669}"/>
                </a:ext>
              </a:extLst>
            </p:cNvPr>
            <p:cNvSpPr/>
            <p:nvPr/>
          </p:nvSpPr>
          <p:spPr>
            <a:xfrm flipH="1">
              <a:off x="-45718" y="0"/>
              <a:ext cx="457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2E0711D-780B-8EAE-0058-6488967750EA}"/>
              </a:ext>
            </a:extLst>
          </p:cNvPr>
          <p:cNvSpPr txBox="1"/>
          <p:nvPr/>
        </p:nvSpPr>
        <p:spPr>
          <a:xfrm>
            <a:off x="304800" y="333375"/>
            <a:ext cx="1357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accent4">
                    <a:lumMod val="75000"/>
                  </a:schemeClr>
                </a:solidFill>
              </a:rPr>
              <a:t>Projects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C855E7-C608-6105-1D08-CD6041D839D8}"/>
              </a:ext>
            </a:extLst>
          </p:cNvPr>
          <p:cNvSpPr txBox="1"/>
          <p:nvPr/>
        </p:nvSpPr>
        <p:spPr>
          <a:xfrm>
            <a:off x="304800" y="856595"/>
            <a:ext cx="2301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Creating a new Project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308D141-0F99-6DB3-2B10-A4B9C52D51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090" b="20217"/>
          <a:stretch/>
        </p:blipFill>
        <p:spPr>
          <a:xfrm>
            <a:off x="2809478" y="5807256"/>
            <a:ext cx="2197548" cy="493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19000"/>
              </a:srgbClr>
            </a:outerShdw>
          </a:effec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F68B9B0-9D95-CFD8-3691-A54B1CE4597F}"/>
              </a:ext>
            </a:extLst>
          </p:cNvPr>
          <p:cNvSpPr txBox="1"/>
          <p:nvPr/>
        </p:nvSpPr>
        <p:spPr>
          <a:xfrm>
            <a:off x="8870892" y="2507660"/>
            <a:ext cx="2990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2">
                    <a:lumMod val="75000"/>
                  </a:schemeClr>
                </a:solidFill>
              </a:rPr>
              <a:t>You can create from SWAT+ Editor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DA954F2-1B83-7B06-9359-44AB940120B0}"/>
              </a:ext>
            </a:extLst>
          </p:cNvPr>
          <p:cNvSpPr txBox="1"/>
          <p:nvPr/>
        </p:nvSpPr>
        <p:spPr>
          <a:xfrm>
            <a:off x="8870892" y="3772555"/>
            <a:ext cx="2806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2">
                    <a:lumMod val="75000"/>
                  </a:schemeClr>
                </a:solidFill>
              </a:rPr>
              <a:t>From the SWAT+ Toolbox Home Page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FD0286F-3953-609F-C752-9EC4DAEA6E25}"/>
              </a:ext>
            </a:extLst>
          </p:cNvPr>
          <p:cNvSpPr/>
          <p:nvPr/>
        </p:nvSpPr>
        <p:spPr>
          <a:xfrm>
            <a:off x="2859042" y="5008007"/>
            <a:ext cx="2962648" cy="901184"/>
          </a:xfr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4A2471-671E-256C-BE79-5CDA00F06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342" y="1538878"/>
            <a:ext cx="6322724" cy="387608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D512B10F-C0CC-C488-1C88-961BE5A1E19C}"/>
                  </a:ext>
                </a:extLst>
              </p14:cNvPr>
              <p14:cNvContentPartPr/>
              <p14:nvPr/>
            </p14:nvContentPartPr>
            <p14:xfrm>
              <a:off x="2919759" y="4983767"/>
              <a:ext cx="1240920" cy="57636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D512B10F-C0CC-C488-1C88-961BE5A1E19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13639" y="4977647"/>
                <a:ext cx="1253160" cy="588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3DF767BB-63C2-0FA1-0C4D-6B81DDFF92DB}"/>
                  </a:ext>
                </a:extLst>
              </p14:cNvPr>
              <p14:cNvContentPartPr/>
              <p14:nvPr/>
            </p14:nvContentPartPr>
            <p14:xfrm>
              <a:off x="6748719" y="5955767"/>
              <a:ext cx="360" cy="36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3DF767BB-63C2-0FA1-0C4D-6B81DDFF92D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742599" y="5949647"/>
                <a:ext cx="12600" cy="1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5407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C0085043-714A-8A1A-2DAD-B03162FAEE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427" y="1427108"/>
            <a:ext cx="6861294" cy="35012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19000"/>
              </a:srgbClr>
            </a:outerShdw>
          </a:effec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4A6B0A3-D85F-EF90-B6C6-6253AF10F26A}"/>
              </a:ext>
            </a:extLst>
          </p:cNvPr>
          <p:cNvGrpSpPr/>
          <p:nvPr/>
        </p:nvGrpSpPr>
        <p:grpSpPr>
          <a:xfrm>
            <a:off x="-45718" y="0"/>
            <a:ext cx="12237718" cy="6858000"/>
            <a:chOff x="-45718" y="0"/>
            <a:chExt cx="12237718" cy="6858000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326907-62AB-2418-9A7C-BB554A9B3F99}"/>
                </a:ext>
              </a:extLst>
            </p:cNvPr>
            <p:cNvSpPr/>
            <p:nvPr/>
          </p:nvSpPr>
          <p:spPr>
            <a:xfrm>
              <a:off x="8352148" y="0"/>
              <a:ext cx="3839852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F10BF2-369B-35E2-C1B0-2719F9C37669}"/>
                </a:ext>
              </a:extLst>
            </p:cNvPr>
            <p:cNvSpPr/>
            <p:nvPr/>
          </p:nvSpPr>
          <p:spPr>
            <a:xfrm flipH="1">
              <a:off x="-45718" y="0"/>
              <a:ext cx="457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2E0711D-780B-8EAE-0058-6488967750EA}"/>
              </a:ext>
            </a:extLst>
          </p:cNvPr>
          <p:cNvSpPr txBox="1"/>
          <p:nvPr/>
        </p:nvSpPr>
        <p:spPr>
          <a:xfrm>
            <a:off x="304800" y="333375"/>
            <a:ext cx="1357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accent4">
                    <a:lumMod val="75000"/>
                  </a:schemeClr>
                </a:solidFill>
              </a:rPr>
              <a:t>Projects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C855E7-C608-6105-1D08-CD6041D839D8}"/>
              </a:ext>
            </a:extLst>
          </p:cNvPr>
          <p:cNvSpPr txBox="1"/>
          <p:nvPr/>
        </p:nvSpPr>
        <p:spPr>
          <a:xfrm>
            <a:off x="304800" y="856595"/>
            <a:ext cx="27477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4">
                    <a:lumMod val="75000"/>
                  </a:schemeClr>
                </a:solidFill>
              </a:rPr>
              <a:t>Opening an existing project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99BA5-7B7A-549A-B561-976EE73EC2EE}"/>
              </a:ext>
            </a:extLst>
          </p:cNvPr>
          <p:cNvSpPr txBox="1"/>
          <p:nvPr/>
        </p:nvSpPr>
        <p:spPr>
          <a:xfrm>
            <a:off x="8870892" y="1989207"/>
            <a:ext cx="2990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Recent</a:t>
            </a:r>
          </a:p>
          <a:p>
            <a:r>
              <a:rPr lang="en-GB"/>
              <a:t>Projects</a:t>
            </a:r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89AE19-89D4-5A61-6D63-D1454AA0313B}"/>
              </a:ext>
            </a:extLst>
          </p:cNvPr>
          <p:cNvSpPr txBox="1"/>
          <p:nvPr/>
        </p:nvSpPr>
        <p:spPr>
          <a:xfrm>
            <a:off x="8870892" y="3075057"/>
            <a:ext cx="2990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Open</a:t>
            </a:r>
          </a:p>
          <a:p>
            <a:r>
              <a:rPr lang="en-GB"/>
              <a:t>Button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C411E66-9505-F675-5823-F16A3810BE72}"/>
              </a:ext>
            </a:extLst>
          </p:cNvPr>
          <p:cNvSpPr txBox="1"/>
          <p:nvPr/>
        </p:nvSpPr>
        <p:spPr>
          <a:xfrm>
            <a:off x="8870892" y="4174369"/>
            <a:ext cx="299085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GB" dirty="0"/>
              <a:t>SWAT+ Editor</a:t>
            </a:r>
          </a:p>
          <a:p>
            <a:r>
              <a:rPr lang="en-GB" dirty="0"/>
              <a:t>Integration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3A49F5-5AC9-6573-D013-96C626A61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677" y="5430892"/>
            <a:ext cx="2199138" cy="4953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19000"/>
              </a:srgbClr>
            </a:outerShdw>
          </a:effectLst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936AA43-3F78-C966-F67A-8B5CDC6E2405}"/>
              </a:ext>
            </a:extLst>
          </p:cNvPr>
          <p:cNvSpPr/>
          <p:nvPr/>
        </p:nvSpPr>
        <p:spPr>
          <a:xfrm>
            <a:off x="983350" y="3723777"/>
            <a:ext cx="6255649" cy="657723"/>
          </a:xfrm>
          <a:custGeom>
            <a:avLst/>
            <a:gdLst>
              <a:gd name="connsiteX0" fmla="*/ 0 w 6255649"/>
              <a:gd name="connsiteY0" fmla="*/ 109623 h 657723"/>
              <a:gd name="connsiteX1" fmla="*/ 109623 w 6255649"/>
              <a:gd name="connsiteY1" fmla="*/ 0 h 657723"/>
              <a:gd name="connsiteX2" fmla="*/ 718751 w 6255649"/>
              <a:gd name="connsiteY2" fmla="*/ 0 h 657723"/>
              <a:gd name="connsiteX3" fmla="*/ 1327879 w 6255649"/>
              <a:gd name="connsiteY3" fmla="*/ 0 h 657723"/>
              <a:gd name="connsiteX4" fmla="*/ 1816279 w 6255649"/>
              <a:gd name="connsiteY4" fmla="*/ 0 h 657723"/>
              <a:gd name="connsiteX5" fmla="*/ 2244315 w 6255649"/>
              <a:gd name="connsiteY5" fmla="*/ 0 h 657723"/>
              <a:gd name="connsiteX6" fmla="*/ 2611986 w 6255649"/>
              <a:gd name="connsiteY6" fmla="*/ 0 h 657723"/>
              <a:gd name="connsiteX7" fmla="*/ 3221114 w 6255649"/>
              <a:gd name="connsiteY7" fmla="*/ 0 h 657723"/>
              <a:gd name="connsiteX8" fmla="*/ 3588786 w 6255649"/>
              <a:gd name="connsiteY8" fmla="*/ 0 h 657723"/>
              <a:gd name="connsiteX9" fmla="*/ 4077186 w 6255649"/>
              <a:gd name="connsiteY9" fmla="*/ 0 h 657723"/>
              <a:gd name="connsiteX10" fmla="*/ 4625950 w 6255649"/>
              <a:gd name="connsiteY10" fmla="*/ 0 h 657723"/>
              <a:gd name="connsiteX11" fmla="*/ 5174714 w 6255649"/>
              <a:gd name="connsiteY11" fmla="*/ 0 h 657723"/>
              <a:gd name="connsiteX12" fmla="*/ 6146026 w 6255649"/>
              <a:gd name="connsiteY12" fmla="*/ 0 h 657723"/>
              <a:gd name="connsiteX13" fmla="*/ 6255649 w 6255649"/>
              <a:gd name="connsiteY13" fmla="*/ 109623 h 657723"/>
              <a:gd name="connsiteX14" fmla="*/ 6255649 w 6255649"/>
              <a:gd name="connsiteY14" fmla="*/ 548100 h 657723"/>
              <a:gd name="connsiteX15" fmla="*/ 6146026 w 6255649"/>
              <a:gd name="connsiteY15" fmla="*/ 657723 h 657723"/>
              <a:gd name="connsiteX16" fmla="*/ 5597262 w 6255649"/>
              <a:gd name="connsiteY16" fmla="*/ 657723 h 657723"/>
              <a:gd name="connsiteX17" fmla="*/ 5229590 w 6255649"/>
              <a:gd name="connsiteY17" fmla="*/ 657723 h 657723"/>
              <a:gd name="connsiteX18" fmla="*/ 4560098 w 6255649"/>
              <a:gd name="connsiteY18" fmla="*/ 657723 h 657723"/>
              <a:gd name="connsiteX19" fmla="*/ 3950970 w 6255649"/>
              <a:gd name="connsiteY19" fmla="*/ 657723 h 657723"/>
              <a:gd name="connsiteX20" fmla="*/ 3402206 w 6255649"/>
              <a:gd name="connsiteY20" fmla="*/ 657723 h 657723"/>
              <a:gd name="connsiteX21" fmla="*/ 2974171 w 6255649"/>
              <a:gd name="connsiteY21" fmla="*/ 657723 h 657723"/>
              <a:gd name="connsiteX22" fmla="*/ 2606499 w 6255649"/>
              <a:gd name="connsiteY22" fmla="*/ 657723 h 657723"/>
              <a:gd name="connsiteX23" fmla="*/ 2178463 w 6255649"/>
              <a:gd name="connsiteY23" fmla="*/ 657723 h 657723"/>
              <a:gd name="connsiteX24" fmla="*/ 1750427 w 6255649"/>
              <a:gd name="connsiteY24" fmla="*/ 657723 h 657723"/>
              <a:gd name="connsiteX25" fmla="*/ 1080935 w 6255649"/>
              <a:gd name="connsiteY25" fmla="*/ 657723 h 657723"/>
              <a:gd name="connsiteX26" fmla="*/ 713263 w 6255649"/>
              <a:gd name="connsiteY26" fmla="*/ 657723 h 657723"/>
              <a:gd name="connsiteX27" fmla="*/ 109623 w 6255649"/>
              <a:gd name="connsiteY27" fmla="*/ 657723 h 657723"/>
              <a:gd name="connsiteX28" fmla="*/ 0 w 6255649"/>
              <a:gd name="connsiteY28" fmla="*/ 548100 h 657723"/>
              <a:gd name="connsiteX29" fmla="*/ 0 w 6255649"/>
              <a:gd name="connsiteY29" fmla="*/ 109623 h 657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255649" h="657723" extrusionOk="0">
                <a:moveTo>
                  <a:pt x="0" y="109623"/>
                </a:moveTo>
                <a:cubicBezTo>
                  <a:pt x="15989" y="42117"/>
                  <a:pt x="44971" y="-13653"/>
                  <a:pt x="109623" y="0"/>
                </a:cubicBezTo>
                <a:cubicBezTo>
                  <a:pt x="395045" y="-6795"/>
                  <a:pt x="502477" y="23208"/>
                  <a:pt x="718751" y="0"/>
                </a:cubicBezTo>
                <a:cubicBezTo>
                  <a:pt x="935025" y="-23208"/>
                  <a:pt x="1106472" y="34000"/>
                  <a:pt x="1327879" y="0"/>
                </a:cubicBezTo>
                <a:cubicBezTo>
                  <a:pt x="1549286" y="-34000"/>
                  <a:pt x="1586941" y="5840"/>
                  <a:pt x="1816279" y="0"/>
                </a:cubicBezTo>
                <a:cubicBezTo>
                  <a:pt x="2045617" y="-5840"/>
                  <a:pt x="2119244" y="3198"/>
                  <a:pt x="2244315" y="0"/>
                </a:cubicBezTo>
                <a:cubicBezTo>
                  <a:pt x="2369386" y="-3198"/>
                  <a:pt x="2493307" y="12838"/>
                  <a:pt x="2611986" y="0"/>
                </a:cubicBezTo>
                <a:cubicBezTo>
                  <a:pt x="2730665" y="-12838"/>
                  <a:pt x="3061998" y="50990"/>
                  <a:pt x="3221114" y="0"/>
                </a:cubicBezTo>
                <a:cubicBezTo>
                  <a:pt x="3380230" y="-50990"/>
                  <a:pt x="3406294" y="35460"/>
                  <a:pt x="3588786" y="0"/>
                </a:cubicBezTo>
                <a:cubicBezTo>
                  <a:pt x="3771278" y="-35460"/>
                  <a:pt x="3941886" y="33620"/>
                  <a:pt x="4077186" y="0"/>
                </a:cubicBezTo>
                <a:cubicBezTo>
                  <a:pt x="4212486" y="-33620"/>
                  <a:pt x="4429395" y="32000"/>
                  <a:pt x="4625950" y="0"/>
                </a:cubicBezTo>
                <a:cubicBezTo>
                  <a:pt x="4822505" y="-32000"/>
                  <a:pt x="4912186" y="20641"/>
                  <a:pt x="5174714" y="0"/>
                </a:cubicBezTo>
                <a:cubicBezTo>
                  <a:pt x="5437242" y="-20641"/>
                  <a:pt x="5707822" y="106511"/>
                  <a:pt x="6146026" y="0"/>
                </a:cubicBezTo>
                <a:cubicBezTo>
                  <a:pt x="6202466" y="-15456"/>
                  <a:pt x="6257790" y="37474"/>
                  <a:pt x="6255649" y="109623"/>
                </a:cubicBezTo>
                <a:cubicBezTo>
                  <a:pt x="6302954" y="198906"/>
                  <a:pt x="6209168" y="440777"/>
                  <a:pt x="6255649" y="548100"/>
                </a:cubicBezTo>
                <a:cubicBezTo>
                  <a:pt x="6264904" y="612439"/>
                  <a:pt x="6195593" y="670351"/>
                  <a:pt x="6146026" y="657723"/>
                </a:cubicBezTo>
                <a:cubicBezTo>
                  <a:pt x="5985884" y="687246"/>
                  <a:pt x="5856369" y="632679"/>
                  <a:pt x="5597262" y="657723"/>
                </a:cubicBezTo>
                <a:cubicBezTo>
                  <a:pt x="5338155" y="682767"/>
                  <a:pt x="5363465" y="628938"/>
                  <a:pt x="5229590" y="657723"/>
                </a:cubicBezTo>
                <a:cubicBezTo>
                  <a:pt x="5095715" y="686508"/>
                  <a:pt x="4881379" y="641754"/>
                  <a:pt x="4560098" y="657723"/>
                </a:cubicBezTo>
                <a:cubicBezTo>
                  <a:pt x="4238817" y="673692"/>
                  <a:pt x="4106054" y="618600"/>
                  <a:pt x="3950970" y="657723"/>
                </a:cubicBezTo>
                <a:cubicBezTo>
                  <a:pt x="3795886" y="696846"/>
                  <a:pt x="3586329" y="607224"/>
                  <a:pt x="3402206" y="657723"/>
                </a:cubicBezTo>
                <a:cubicBezTo>
                  <a:pt x="3218083" y="708222"/>
                  <a:pt x="3062867" y="622027"/>
                  <a:pt x="2974171" y="657723"/>
                </a:cubicBezTo>
                <a:cubicBezTo>
                  <a:pt x="2885476" y="693419"/>
                  <a:pt x="2748962" y="654943"/>
                  <a:pt x="2606499" y="657723"/>
                </a:cubicBezTo>
                <a:cubicBezTo>
                  <a:pt x="2464036" y="660503"/>
                  <a:pt x="2274002" y="644654"/>
                  <a:pt x="2178463" y="657723"/>
                </a:cubicBezTo>
                <a:cubicBezTo>
                  <a:pt x="2082924" y="670792"/>
                  <a:pt x="1945017" y="641154"/>
                  <a:pt x="1750427" y="657723"/>
                </a:cubicBezTo>
                <a:cubicBezTo>
                  <a:pt x="1555837" y="674292"/>
                  <a:pt x="1312321" y="628084"/>
                  <a:pt x="1080935" y="657723"/>
                </a:cubicBezTo>
                <a:cubicBezTo>
                  <a:pt x="849549" y="687362"/>
                  <a:pt x="838325" y="644617"/>
                  <a:pt x="713263" y="657723"/>
                </a:cubicBezTo>
                <a:cubicBezTo>
                  <a:pt x="588201" y="670829"/>
                  <a:pt x="267439" y="653830"/>
                  <a:pt x="109623" y="657723"/>
                </a:cubicBezTo>
                <a:cubicBezTo>
                  <a:pt x="58621" y="648474"/>
                  <a:pt x="-3569" y="609436"/>
                  <a:pt x="0" y="548100"/>
                </a:cubicBezTo>
                <a:cubicBezTo>
                  <a:pt x="-16478" y="358326"/>
                  <a:pt x="18924" y="215352"/>
                  <a:pt x="0" y="109623"/>
                </a:cubicBezTo>
                <a:close/>
              </a:path>
            </a:pathLst>
          </a:custGeom>
          <a:noFill/>
          <a:ln w="28575">
            <a:solidFill>
              <a:srgbClr val="CCA735"/>
            </a:solidFill>
            <a:extLst>
              <a:ext uri="{C807C97D-BFC1-408E-A445-0C87EB9F89A2}">
                <ask:lineSketchStyleProps xmlns:ask="http://schemas.microsoft.com/office/drawing/2018/sketchyshapes" sd="126162338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57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4A6B0A3-D85F-EF90-B6C6-6253AF10F26A}"/>
              </a:ext>
            </a:extLst>
          </p:cNvPr>
          <p:cNvGrpSpPr/>
          <p:nvPr/>
        </p:nvGrpSpPr>
        <p:grpSpPr>
          <a:xfrm>
            <a:off x="-45718" y="0"/>
            <a:ext cx="12237718" cy="6858000"/>
            <a:chOff x="-45718" y="0"/>
            <a:chExt cx="12237718" cy="68580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326907-62AB-2418-9A7C-BB554A9B3F99}"/>
                </a:ext>
              </a:extLst>
            </p:cNvPr>
            <p:cNvSpPr/>
            <p:nvPr/>
          </p:nvSpPr>
          <p:spPr>
            <a:xfrm>
              <a:off x="8352148" y="0"/>
              <a:ext cx="3839852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F10BF2-369B-35E2-C1B0-2719F9C37669}"/>
                </a:ext>
              </a:extLst>
            </p:cNvPr>
            <p:cNvSpPr/>
            <p:nvPr/>
          </p:nvSpPr>
          <p:spPr>
            <a:xfrm flipH="1">
              <a:off x="-45718" y="0"/>
              <a:ext cx="457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6507BE3-32D2-F407-4388-7104CC7D3863}"/>
              </a:ext>
            </a:extLst>
          </p:cNvPr>
          <p:cNvSpPr txBox="1"/>
          <p:nvPr/>
        </p:nvSpPr>
        <p:spPr>
          <a:xfrm>
            <a:off x="304800" y="333375"/>
            <a:ext cx="37445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accent5">
                    <a:lumMod val="75000"/>
                  </a:schemeClr>
                </a:solidFill>
              </a:rPr>
              <a:t>Add data to your project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539CA-3058-92B6-3986-138287B43D36}"/>
              </a:ext>
            </a:extLst>
          </p:cNvPr>
          <p:cNvSpPr txBox="1"/>
          <p:nvPr/>
        </p:nvSpPr>
        <p:spPr>
          <a:xfrm>
            <a:off x="304800" y="856595"/>
            <a:ext cx="13503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Run Settings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D19E87-EF5C-3CEC-1407-3A993EF96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626" y="2384119"/>
            <a:ext cx="7330150" cy="36172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739049F-15B8-4026-3629-5DBED75710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6129" y="1562762"/>
            <a:ext cx="2276793" cy="2810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19000"/>
              </a:srgbClr>
            </a:outerShdw>
          </a:effec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0C95822-F486-403A-1D53-34AE2C55C01C}"/>
              </a:ext>
            </a:extLst>
          </p:cNvPr>
          <p:cNvGrpSpPr/>
          <p:nvPr/>
        </p:nvGrpSpPr>
        <p:grpSpPr>
          <a:xfrm>
            <a:off x="8870892" y="3481416"/>
            <a:ext cx="3149658" cy="891613"/>
            <a:chOff x="8870892" y="2181058"/>
            <a:chExt cx="3149658" cy="89161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F0A21FD-7CC0-D546-5544-D5A6DD50F12B}"/>
                </a:ext>
              </a:extLst>
            </p:cNvPr>
            <p:cNvSpPr txBox="1"/>
            <p:nvPr/>
          </p:nvSpPr>
          <p:spPr>
            <a:xfrm>
              <a:off x="8870892" y="2364785"/>
              <a:ext cx="31496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rgbClr val="00B050"/>
                  </a:solidFill>
                </a:defRPr>
              </a:lvl1pPr>
            </a:lstStyle>
            <a:p>
              <a:r>
                <a:rPr lang="en-GB" dirty="0"/>
                <a:t>The        icon </a:t>
              </a:r>
              <a:r>
                <a:rPr lang="en-GB" dirty="0">
                  <a:sym typeface="Wingdings" panose="05000000000000000000" pitchFamily="2" charset="2"/>
                </a:rPr>
                <a:t> </a:t>
              </a:r>
              <a:r>
                <a:rPr lang="en-GB" dirty="0"/>
                <a:t>into your TxtInOut directory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FB47EB1-F0ED-CC48-2D5F-5B590C495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AFAFA"/>
                </a:clrFrom>
                <a:clrTo>
                  <a:srgbClr val="FAFAFA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119068" y="2181058"/>
              <a:ext cx="932049" cy="707886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B3DB180-1DC0-5D9D-AA35-27BA8F490273}"/>
              </a:ext>
            </a:extLst>
          </p:cNvPr>
          <p:cNvSpPr txBox="1"/>
          <p:nvPr/>
        </p:nvSpPr>
        <p:spPr>
          <a:xfrm>
            <a:off x="8858163" y="2509177"/>
            <a:ext cx="2800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00B050"/>
                </a:solidFill>
              </a:defRPr>
            </a:lvl1pPr>
          </a:lstStyle>
          <a:p>
            <a:r>
              <a:rPr lang="en-GB" dirty="0"/>
              <a:t>The settings used here will be used through out</a:t>
            </a:r>
          </a:p>
        </p:txBody>
      </p:sp>
    </p:spTree>
    <p:extLst>
      <p:ext uri="{BB962C8B-B14F-4D97-AF65-F5344CB8AC3E}">
        <p14:creationId xmlns:p14="http://schemas.microsoft.com/office/powerpoint/2010/main" val="235597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4A6B0A3-D85F-EF90-B6C6-6253AF10F26A}"/>
              </a:ext>
            </a:extLst>
          </p:cNvPr>
          <p:cNvGrpSpPr/>
          <p:nvPr/>
        </p:nvGrpSpPr>
        <p:grpSpPr>
          <a:xfrm>
            <a:off x="-45718" y="0"/>
            <a:ext cx="12237718" cy="6858000"/>
            <a:chOff x="-45718" y="0"/>
            <a:chExt cx="12237718" cy="68580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326907-62AB-2418-9A7C-BB554A9B3F99}"/>
                </a:ext>
              </a:extLst>
            </p:cNvPr>
            <p:cNvSpPr/>
            <p:nvPr/>
          </p:nvSpPr>
          <p:spPr>
            <a:xfrm>
              <a:off x="8352148" y="0"/>
              <a:ext cx="3839852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F10BF2-369B-35E2-C1B0-2719F9C37669}"/>
                </a:ext>
              </a:extLst>
            </p:cNvPr>
            <p:cNvSpPr/>
            <p:nvPr/>
          </p:nvSpPr>
          <p:spPr>
            <a:xfrm flipH="1">
              <a:off x="-45718" y="0"/>
              <a:ext cx="457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6507BE3-32D2-F407-4388-7104CC7D3863}"/>
              </a:ext>
            </a:extLst>
          </p:cNvPr>
          <p:cNvSpPr txBox="1"/>
          <p:nvPr/>
        </p:nvSpPr>
        <p:spPr>
          <a:xfrm>
            <a:off x="304800" y="333375"/>
            <a:ext cx="37445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accent5">
                    <a:lumMod val="75000"/>
                  </a:schemeClr>
                </a:solidFill>
              </a:rPr>
              <a:t>Add data to your project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539CA-3058-92B6-3986-138287B43D36}"/>
              </a:ext>
            </a:extLst>
          </p:cNvPr>
          <p:cNvSpPr txBox="1"/>
          <p:nvPr/>
        </p:nvSpPr>
        <p:spPr>
          <a:xfrm>
            <a:off x="304800" y="856595"/>
            <a:ext cx="12493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Parameters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5A5AF1-F949-C9E2-356D-690F0847DC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02" y="1543704"/>
            <a:ext cx="7803498" cy="48101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282DBCE-028A-18EB-621B-C19ACF815DC5}"/>
              </a:ext>
            </a:extLst>
          </p:cNvPr>
          <p:cNvSpPr txBox="1"/>
          <p:nvPr/>
        </p:nvSpPr>
        <p:spPr>
          <a:xfrm>
            <a:off x="8858163" y="2509177"/>
            <a:ext cx="2800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00B050"/>
                </a:solidFill>
              </a:defRPr>
            </a:lvl1pPr>
          </a:lstStyle>
          <a:p>
            <a:r>
              <a:rPr lang="en-GB" dirty="0"/>
              <a:t>Watch the change type of your parameters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85223C7-8B58-7B3F-2C8F-8805E2A5C017}"/>
              </a:ext>
            </a:extLst>
          </p:cNvPr>
          <p:cNvSpPr txBox="1"/>
          <p:nvPr/>
        </p:nvSpPr>
        <p:spPr>
          <a:xfrm>
            <a:off x="8858163" y="3594823"/>
            <a:ext cx="28004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00B050"/>
                </a:solidFill>
              </a:defRPr>
            </a:lvl1pPr>
          </a:lstStyle>
          <a:p>
            <a:r>
              <a:rPr lang="en-GB" dirty="0"/>
              <a:t>Map works QSWAT+ project is present</a:t>
            </a:r>
          </a:p>
        </p:txBody>
      </p:sp>
    </p:spTree>
    <p:extLst>
      <p:ext uri="{BB962C8B-B14F-4D97-AF65-F5344CB8AC3E}">
        <p14:creationId xmlns:p14="http://schemas.microsoft.com/office/powerpoint/2010/main" val="1923261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4A6B0A3-D85F-EF90-B6C6-6253AF10F26A}"/>
              </a:ext>
            </a:extLst>
          </p:cNvPr>
          <p:cNvGrpSpPr/>
          <p:nvPr/>
        </p:nvGrpSpPr>
        <p:grpSpPr>
          <a:xfrm>
            <a:off x="-45718" y="0"/>
            <a:ext cx="12237718" cy="6858000"/>
            <a:chOff x="-45718" y="0"/>
            <a:chExt cx="12237718" cy="68580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326907-62AB-2418-9A7C-BB554A9B3F99}"/>
                </a:ext>
              </a:extLst>
            </p:cNvPr>
            <p:cNvSpPr/>
            <p:nvPr/>
          </p:nvSpPr>
          <p:spPr>
            <a:xfrm>
              <a:off x="8352148" y="0"/>
              <a:ext cx="3839852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F10BF2-369B-35E2-C1B0-2719F9C37669}"/>
                </a:ext>
              </a:extLst>
            </p:cNvPr>
            <p:cNvSpPr/>
            <p:nvPr/>
          </p:nvSpPr>
          <p:spPr>
            <a:xfrm flipH="1">
              <a:off x="-45718" y="0"/>
              <a:ext cx="457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6507BE3-32D2-F407-4388-7104CC7D3863}"/>
              </a:ext>
            </a:extLst>
          </p:cNvPr>
          <p:cNvSpPr txBox="1"/>
          <p:nvPr/>
        </p:nvSpPr>
        <p:spPr>
          <a:xfrm>
            <a:off x="304800" y="333375"/>
            <a:ext cx="37445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accent5">
                    <a:lumMod val="75000"/>
                  </a:schemeClr>
                </a:solidFill>
              </a:rPr>
              <a:t>Add data to your project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539CA-3058-92B6-3986-138287B43D36}"/>
              </a:ext>
            </a:extLst>
          </p:cNvPr>
          <p:cNvSpPr txBox="1"/>
          <p:nvPr/>
        </p:nvSpPr>
        <p:spPr>
          <a:xfrm>
            <a:off x="304800" y="856595"/>
            <a:ext cx="14176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Observations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2DC80D-A3E9-30E2-38F1-397FEDB9C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349" y="1553229"/>
            <a:ext cx="7681751" cy="48101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6C4FA3C-7FAE-9076-A502-4EEF49194A5E}"/>
              </a:ext>
            </a:extLst>
          </p:cNvPr>
          <p:cNvSpPr txBox="1"/>
          <p:nvPr/>
        </p:nvSpPr>
        <p:spPr>
          <a:xfrm>
            <a:off x="8858164" y="2509177"/>
            <a:ext cx="1952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00B050"/>
                </a:solidFill>
              </a:defRPr>
            </a:lvl1pPr>
          </a:lstStyle>
          <a:p>
            <a:r>
              <a:rPr lang="en-GB" dirty="0"/>
              <a:t>Date should be dd/mm/</a:t>
            </a:r>
            <a:r>
              <a:rPr lang="en-GB" dirty="0" err="1"/>
              <a:t>yyyy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400FE8-C542-3179-7C81-A16B1876465D}"/>
              </a:ext>
            </a:extLst>
          </p:cNvPr>
          <p:cNvSpPr txBox="1"/>
          <p:nvPr/>
        </p:nvSpPr>
        <p:spPr>
          <a:xfrm>
            <a:off x="8858164" y="3604348"/>
            <a:ext cx="2419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00B050"/>
                </a:solidFill>
              </a:defRPr>
            </a:lvl1pPr>
          </a:lstStyle>
          <a:p>
            <a:r>
              <a:rPr lang="en-GB" dirty="0"/>
              <a:t>Missing Data should be -99 or -999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E082DAF-0C69-F45D-E565-74A3859CB260}"/>
              </a:ext>
            </a:extLst>
          </p:cNvPr>
          <p:cNvSpPr/>
          <p:nvPr/>
        </p:nvSpPr>
        <p:spPr>
          <a:xfrm>
            <a:off x="11582400" y="6248400"/>
            <a:ext cx="457200" cy="4572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173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85820F8-D490-741D-19D9-FA4D67F5C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294" y="1439069"/>
            <a:ext cx="7954859" cy="508555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4A6B0A3-D85F-EF90-B6C6-6253AF10F26A}"/>
              </a:ext>
            </a:extLst>
          </p:cNvPr>
          <p:cNvGrpSpPr/>
          <p:nvPr/>
        </p:nvGrpSpPr>
        <p:grpSpPr>
          <a:xfrm>
            <a:off x="-45718" y="0"/>
            <a:ext cx="12237718" cy="6858000"/>
            <a:chOff x="-45718" y="0"/>
            <a:chExt cx="12237718" cy="685800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326907-62AB-2418-9A7C-BB554A9B3F99}"/>
                </a:ext>
              </a:extLst>
            </p:cNvPr>
            <p:cNvSpPr/>
            <p:nvPr/>
          </p:nvSpPr>
          <p:spPr>
            <a:xfrm>
              <a:off x="8352148" y="0"/>
              <a:ext cx="3839852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F10BF2-369B-35E2-C1B0-2719F9C37669}"/>
                </a:ext>
              </a:extLst>
            </p:cNvPr>
            <p:cNvSpPr/>
            <p:nvPr/>
          </p:nvSpPr>
          <p:spPr>
            <a:xfrm flipH="1">
              <a:off x="-45718" y="0"/>
              <a:ext cx="457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6507BE3-32D2-F407-4388-7104CC7D3863}"/>
              </a:ext>
            </a:extLst>
          </p:cNvPr>
          <p:cNvSpPr txBox="1"/>
          <p:nvPr/>
        </p:nvSpPr>
        <p:spPr>
          <a:xfrm>
            <a:off x="304800" y="333375"/>
            <a:ext cx="37445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accent5">
                    <a:lumMod val="75000"/>
                  </a:schemeClr>
                </a:solidFill>
              </a:rPr>
              <a:t>Add data to your project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539CA-3058-92B6-3986-138287B43D36}"/>
              </a:ext>
            </a:extLst>
          </p:cNvPr>
          <p:cNvSpPr txBox="1"/>
          <p:nvPr/>
        </p:nvSpPr>
        <p:spPr>
          <a:xfrm>
            <a:off x="304800" y="856595"/>
            <a:ext cx="14437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Management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02258A-8270-94F4-520E-0C7DF02E0B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298" y="1379815"/>
            <a:ext cx="7739702" cy="49316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3223CEA-65C0-1A38-A1B1-676CE123B7EB}"/>
              </a:ext>
            </a:extLst>
          </p:cNvPr>
          <p:cNvSpPr txBox="1"/>
          <p:nvPr/>
        </p:nvSpPr>
        <p:spPr>
          <a:xfrm>
            <a:off x="8858164" y="2509177"/>
            <a:ext cx="1952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00B050"/>
                </a:solidFill>
              </a:defRPr>
            </a:lvl1pPr>
          </a:lstStyle>
          <a:p>
            <a:r>
              <a:rPr lang="en-GB" dirty="0"/>
              <a:t>Define/Modify Decision Tables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66657E-C6B8-10F5-E88D-E8730B42CAD6}"/>
              </a:ext>
            </a:extLst>
          </p:cNvPr>
          <p:cNvSpPr txBox="1"/>
          <p:nvPr/>
        </p:nvSpPr>
        <p:spPr>
          <a:xfrm>
            <a:off x="8858163" y="3604348"/>
            <a:ext cx="29433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00B050"/>
                </a:solidFill>
              </a:defRPr>
            </a:lvl1pPr>
          </a:lstStyle>
          <a:p>
            <a:r>
              <a:rPr lang="en-GB" dirty="0"/>
              <a:t>Attach to existing Management Schedules</a:t>
            </a:r>
          </a:p>
        </p:txBody>
      </p:sp>
    </p:spTree>
    <p:extLst>
      <p:ext uri="{BB962C8B-B14F-4D97-AF65-F5344CB8AC3E}">
        <p14:creationId xmlns:p14="http://schemas.microsoft.com/office/powerpoint/2010/main" val="215507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4A6B0A3-D85F-EF90-B6C6-6253AF10F26A}"/>
              </a:ext>
            </a:extLst>
          </p:cNvPr>
          <p:cNvGrpSpPr/>
          <p:nvPr/>
        </p:nvGrpSpPr>
        <p:grpSpPr>
          <a:xfrm>
            <a:off x="-45718" y="0"/>
            <a:ext cx="12237718" cy="6858000"/>
            <a:chOff x="-45718" y="0"/>
            <a:chExt cx="12237718" cy="6858000"/>
          </a:xfrm>
          <a:solidFill>
            <a:srgbClr val="FECECE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326907-62AB-2418-9A7C-BB554A9B3F99}"/>
                </a:ext>
              </a:extLst>
            </p:cNvPr>
            <p:cNvSpPr/>
            <p:nvPr/>
          </p:nvSpPr>
          <p:spPr>
            <a:xfrm>
              <a:off x="8352148" y="0"/>
              <a:ext cx="3839852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F10BF2-369B-35E2-C1B0-2719F9C37669}"/>
                </a:ext>
              </a:extLst>
            </p:cNvPr>
            <p:cNvSpPr/>
            <p:nvPr/>
          </p:nvSpPr>
          <p:spPr>
            <a:xfrm flipH="1">
              <a:off x="-45718" y="0"/>
              <a:ext cx="457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6507BE3-32D2-F407-4388-7104CC7D3863}"/>
              </a:ext>
            </a:extLst>
          </p:cNvPr>
          <p:cNvSpPr txBox="1"/>
          <p:nvPr/>
        </p:nvSpPr>
        <p:spPr>
          <a:xfrm>
            <a:off x="304800" y="333375"/>
            <a:ext cx="7585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accent2">
                    <a:lumMod val="75000"/>
                  </a:schemeClr>
                </a:solidFill>
              </a:rPr>
              <a:t>Run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539CA-3058-92B6-3986-138287B43D36}"/>
              </a:ext>
            </a:extLst>
          </p:cNvPr>
          <p:cNvSpPr txBox="1"/>
          <p:nvPr/>
        </p:nvSpPr>
        <p:spPr>
          <a:xfrm>
            <a:off x="304800" y="856595"/>
            <a:ext cx="1944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Sensitivity Analysis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5631B9-2766-EBE0-E253-C1571DAAB7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599" y="1518666"/>
            <a:ext cx="7910950" cy="49255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BD18897-7F03-AAAD-5DF5-485584C42DCF}"/>
              </a:ext>
            </a:extLst>
          </p:cNvPr>
          <p:cNvSpPr txBox="1"/>
          <p:nvPr/>
        </p:nvSpPr>
        <p:spPr>
          <a:xfrm>
            <a:off x="9153439" y="1959046"/>
            <a:ext cx="1952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00B050"/>
                </a:solidFill>
              </a:defRPr>
            </a:lvl1pPr>
          </a:lstStyle>
          <a:p>
            <a:r>
              <a:rPr lang="en-GB" sz="1800" dirty="0" err="1">
                <a:solidFill>
                  <a:srgbClr val="C00000"/>
                </a:solidFill>
              </a:rPr>
              <a:t>Sobol</a:t>
            </a:r>
            <a:endParaRPr lang="en-GB" sz="1800" dirty="0">
              <a:solidFill>
                <a:srgbClr val="C0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423C1B-D33A-E82E-B0F6-E1D8FFCBFE29}"/>
              </a:ext>
            </a:extLst>
          </p:cNvPr>
          <p:cNvSpPr txBox="1"/>
          <p:nvPr/>
        </p:nvSpPr>
        <p:spPr>
          <a:xfrm>
            <a:off x="9153439" y="2466293"/>
            <a:ext cx="1447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00B050"/>
                </a:solidFill>
              </a:defRPr>
            </a:lvl1pPr>
          </a:lstStyle>
          <a:p>
            <a:r>
              <a:rPr lang="en-GB" sz="1800" dirty="0">
                <a:solidFill>
                  <a:srgbClr val="C00000"/>
                </a:solidFill>
              </a:rPr>
              <a:t>Fourier Amplitude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3097FF-6BF7-25EF-77D7-64F54FF1D5C5}"/>
              </a:ext>
            </a:extLst>
          </p:cNvPr>
          <p:cNvSpPr txBox="1"/>
          <p:nvPr/>
        </p:nvSpPr>
        <p:spPr>
          <a:xfrm>
            <a:off x="9113815" y="3335119"/>
            <a:ext cx="28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00B050"/>
                </a:solidFill>
              </a:defRPr>
            </a:lvl1pPr>
          </a:lstStyle>
          <a:p>
            <a:r>
              <a:rPr lang="en-GB" sz="1800" dirty="0">
                <a:solidFill>
                  <a:srgbClr val="C00000"/>
                </a:solidFill>
              </a:rPr>
              <a:t>Random Balance Designs Fourier Amplitude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3829D1A-9E78-926F-4267-9DA412913215}"/>
              </a:ext>
            </a:extLst>
          </p:cNvPr>
          <p:cNvSpPr txBox="1"/>
          <p:nvPr/>
        </p:nvSpPr>
        <p:spPr>
          <a:xfrm>
            <a:off x="9153440" y="4203945"/>
            <a:ext cx="24194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00B050"/>
                </a:solidFill>
              </a:defRPr>
            </a:lvl1pPr>
          </a:lstStyle>
          <a:p>
            <a:r>
              <a:rPr lang="en-GB" sz="1800" dirty="0">
                <a:solidFill>
                  <a:srgbClr val="C00000"/>
                </a:solidFill>
              </a:rPr>
              <a:t>Delta Moment-independent Measure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55FBB32-FC6E-8E00-B190-33286C3F8117}"/>
              </a:ext>
            </a:extLst>
          </p:cNvPr>
          <p:cNvSpPr txBox="1"/>
          <p:nvPr/>
        </p:nvSpPr>
        <p:spPr>
          <a:xfrm>
            <a:off x="8858164" y="1174685"/>
            <a:ext cx="1952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00B050"/>
                </a:solidFill>
              </a:defRPr>
            </a:lvl1pPr>
          </a:lstStyle>
          <a:p>
            <a:r>
              <a:rPr lang="en-GB" dirty="0">
                <a:solidFill>
                  <a:srgbClr val="C00000"/>
                </a:solidFill>
              </a:rPr>
              <a:t>There are five options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F66C230-85A6-FDB0-1A7F-224DAC9E3F15}"/>
              </a:ext>
            </a:extLst>
          </p:cNvPr>
          <p:cNvSpPr/>
          <p:nvPr/>
        </p:nvSpPr>
        <p:spPr>
          <a:xfrm>
            <a:off x="9023328" y="2098468"/>
            <a:ext cx="90487" cy="904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1F446F8-9CD5-54B6-AD11-4F3FF05A0628}"/>
              </a:ext>
            </a:extLst>
          </p:cNvPr>
          <p:cNvSpPr/>
          <p:nvPr/>
        </p:nvSpPr>
        <p:spPr>
          <a:xfrm>
            <a:off x="9023328" y="2626306"/>
            <a:ext cx="90487" cy="904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D0DF81-67A3-4DB8-81C7-925F0040F127}"/>
              </a:ext>
            </a:extLst>
          </p:cNvPr>
          <p:cNvSpPr/>
          <p:nvPr/>
        </p:nvSpPr>
        <p:spPr>
          <a:xfrm>
            <a:off x="9023328" y="3489973"/>
            <a:ext cx="90487" cy="904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300FE26-8FD0-7D1A-733A-8C9BCE186BF1}"/>
              </a:ext>
            </a:extLst>
          </p:cNvPr>
          <p:cNvSpPr/>
          <p:nvPr/>
        </p:nvSpPr>
        <p:spPr>
          <a:xfrm>
            <a:off x="9023328" y="4354696"/>
            <a:ext cx="90487" cy="904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EA5CA7-355B-D398-1BB8-BDDD7A4BC9A3}"/>
              </a:ext>
            </a:extLst>
          </p:cNvPr>
          <p:cNvSpPr txBox="1"/>
          <p:nvPr/>
        </p:nvSpPr>
        <p:spPr>
          <a:xfrm>
            <a:off x="9153439" y="5050393"/>
            <a:ext cx="1952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00B050"/>
                </a:solidFill>
              </a:defRPr>
            </a:lvl1pPr>
          </a:lstStyle>
          <a:p>
            <a:r>
              <a:rPr lang="en-GB" sz="1800" dirty="0">
                <a:solidFill>
                  <a:srgbClr val="C00000"/>
                </a:solidFill>
              </a:rPr>
              <a:t>LH-OAT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BC3C231-5A68-3E03-360F-3756D865D2A3}"/>
              </a:ext>
            </a:extLst>
          </p:cNvPr>
          <p:cNvSpPr/>
          <p:nvPr/>
        </p:nvSpPr>
        <p:spPr>
          <a:xfrm>
            <a:off x="9023328" y="5189815"/>
            <a:ext cx="90487" cy="904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0262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4A6B0A3-D85F-EF90-B6C6-6253AF10F26A}"/>
              </a:ext>
            </a:extLst>
          </p:cNvPr>
          <p:cNvGrpSpPr/>
          <p:nvPr/>
        </p:nvGrpSpPr>
        <p:grpSpPr>
          <a:xfrm>
            <a:off x="-45718" y="0"/>
            <a:ext cx="12237718" cy="6858000"/>
            <a:chOff x="-45718" y="0"/>
            <a:chExt cx="12237718" cy="6858000"/>
          </a:xfrm>
          <a:solidFill>
            <a:srgbClr val="FECECE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326907-62AB-2418-9A7C-BB554A9B3F99}"/>
                </a:ext>
              </a:extLst>
            </p:cNvPr>
            <p:cNvSpPr/>
            <p:nvPr/>
          </p:nvSpPr>
          <p:spPr>
            <a:xfrm>
              <a:off x="8352148" y="0"/>
              <a:ext cx="3839852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F10BF2-369B-35E2-C1B0-2719F9C37669}"/>
                </a:ext>
              </a:extLst>
            </p:cNvPr>
            <p:cNvSpPr/>
            <p:nvPr/>
          </p:nvSpPr>
          <p:spPr>
            <a:xfrm flipH="1">
              <a:off x="-45718" y="0"/>
              <a:ext cx="457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6507BE3-32D2-F407-4388-7104CC7D3863}"/>
              </a:ext>
            </a:extLst>
          </p:cNvPr>
          <p:cNvSpPr txBox="1"/>
          <p:nvPr/>
        </p:nvSpPr>
        <p:spPr>
          <a:xfrm>
            <a:off x="304800" y="333375"/>
            <a:ext cx="7585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accent2">
                    <a:lumMod val="75000"/>
                  </a:schemeClr>
                </a:solidFill>
              </a:rPr>
              <a:t>Run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539CA-3058-92B6-3986-138287B43D36}"/>
              </a:ext>
            </a:extLst>
          </p:cNvPr>
          <p:cNvSpPr txBox="1"/>
          <p:nvPr/>
        </p:nvSpPr>
        <p:spPr>
          <a:xfrm>
            <a:off x="304800" y="856595"/>
            <a:ext cx="1971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Manual Calibration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CF9979-E917-63B0-95DF-6AAB8535B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06" y="1379815"/>
            <a:ext cx="8237342" cy="5218284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B07B619A-154D-FB7C-E0E7-A59F61F7A8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547348" flipH="1">
            <a:off x="8828913" y="3512935"/>
            <a:ext cx="1291468" cy="12423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368559F-A888-EF81-96FC-E0545292F613}"/>
              </a:ext>
            </a:extLst>
          </p:cNvPr>
          <p:cNvSpPr txBox="1"/>
          <p:nvPr/>
        </p:nvSpPr>
        <p:spPr>
          <a:xfrm>
            <a:off x="10071858" y="4469860"/>
            <a:ext cx="11511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C00000"/>
                </a:solidFill>
              </a:defRPr>
            </a:lvl1pPr>
          </a:lstStyle>
          <a:p>
            <a:r>
              <a:rPr lang="en-GB" dirty="0"/>
              <a:t>Evaluate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27EE9D-A17B-F8FA-D8C1-956D7451FA5C}"/>
              </a:ext>
            </a:extLst>
          </p:cNvPr>
          <p:cNvSpPr/>
          <p:nvPr/>
        </p:nvSpPr>
        <p:spPr>
          <a:xfrm>
            <a:off x="5214938" y="2405063"/>
            <a:ext cx="790575" cy="195263"/>
          </a:xfrm>
          <a:prstGeom prst="rect">
            <a:avLst/>
          </a:prstGeom>
          <a:solidFill>
            <a:srgbClr val="E0E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28253A2-47A0-90F6-6AEB-7E5586748E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5513" y="2311717"/>
            <a:ext cx="466725" cy="38492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A3FFA44-6C52-F4DD-471F-613F469A8B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5199" y="2311717"/>
            <a:ext cx="466725" cy="38492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F5D83A4-5506-1C26-30CC-C1FAE555AF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725" y="2311717"/>
            <a:ext cx="466725" cy="3849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CFC9E57-A5DF-5903-3E3C-A844C6874851}"/>
              </a:ext>
            </a:extLst>
          </p:cNvPr>
          <p:cNvSpPr txBox="1"/>
          <p:nvPr/>
        </p:nvSpPr>
        <p:spPr>
          <a:xfrm>
            <a:off x="5330460" y="2364194"/>
            <a:ext cx="15537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C00000"/>
                </a:solidFill>
              </a:rPr>
              <a:t>Refresh Performance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8A61FA-80BE-82C1-679D-088F8AB6F699}"/>
              </a:ext>
            </a:extLst>
          </p:cNvPr>
          <p:cNvSpPr txBox="1"/>
          <p:nvPr/>
        </p:nvSpPr>
        <p:spPr>
          <a:xfrm>
            <a:off x="10669073" y="2405063"/>
            <a:ext cx="1408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C00000"/>
                </a:solidFill>
              </a:defRPr>
            </a:lvl1pPr>
          </a:lstStyle>
          <a:p>
            <a:r>
              <a:rPr lang="en-GB" dirty="0"/>
              <a:t>Change Parameters</a:t>
            </a:r>
          </a:p>
        </p:txBody>
      </p: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0551C937-0D21-48C9-320D-3A82A2ED5F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91590" flipH="1">
            <a:off x="10708824" y="3244927"/>
            <a:ext cx="1291468" cy="1242322"/>
          </a:xfrm>
          <a:prstGeom prst="rect">
            <a:avLst/>
          </a:prstGeom>
        </p:spPr>
      </p:pic>
      <p:pic>
        <p:nvPicPr>
          <p:cNvPr id="19" name="Picture 18" descr="Icon&#10;&#10;Description automatically generated">
            <a:extLst>
              <a:ext uri="{FF2B5EF4-FFF2-40B4-BE49-F238E27FC236}">
                <a16:creationId xmlns:a16="http://schemas.microsoft.com/office/drawing/2014/main" id="{722D8C6E-D701-12FB-8A72-43FB70CA8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3787" flipH="1">
            <a:off x="9575335" y="1809356"/>
            <a:ext cx="1291468" cy="124232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DFBD7E0-1FB4-CFCB-E54D-4759FA444E26}"/>
              </a:ext>
            </a:extLst>
          </p:cNvPr>
          <p:cNvSpPr txBox="1"/>
          <p:nvPr/>
        </p:nvSpPr>
        <p:spPr>
          <a:xfrm>
            <a:off x="8704614" y="2728228"/>
            <a:ext cx="980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C00000"/>
                </a:solidFill>
              </a:defRPr>
            </a:lvl1pPr>
          </a:lstStyle>
          <a:p>
            <a:r>
              <a:rPr lang="en-GB" dirty="0"/>
              <a:t>Run SWAT+</a:t>
            </a:r>
          </a:p>
        </p:txBody>
      </p:sp>
    </p:spTree>
    <p:extLst>
      <p:ext uri="{BB962C8B-B14F-4D97-AF65-F5344CB8AC3E}">
        <p14:creationId xmlns:p14="http://schemas.microsoft.com/office/powerpoint/2010/main" val="2533577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4A6B0A3-D85F-EF90-B6C6-6253AF10F26A}"/>
              </a:ext>
            </a:extLst>
          </p:cNvPr>
          <p:cNvGrpSpPr/>
          <p:nvPr/>
        </p:nvGrpSpPr>
        <p:grpSpPr>
          <a:xfrm>
            <a:off x="-45718" y="0"/>
            <a:ext cx="12237718" cy="6858000"/>
            <a:chOff x="-45718" y="0"/>
            <a:chExt cx="12237718" cy="6858000"/>
          </a:xfrm>
          <a:solidFill>
            <a:srgbClr val="FECECE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326907-62AB-2418-9A7C-BB554A9B3F99}"/>
                </a:ext>
              </a:extLst>
            </p:cNvPr>
            <p:cNvSpPr/>
            <p:nvPr/>
          </p:nvSpPr>
          <p:spPr>
            <a:xfrm>
              <a:off x="8352148" y="0"/>
              <a:ext cx="3839852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F10BF2-369B-35E2-C1B0-2719F9C37669}"/>
                </a:ext>
              </a:extLst>
            </p:cNvPr>
            <p:cNvSpPr/>
            <p:nvPr/>
          </p:nvSpPr>
          <p:spPr>
            <a:xfrm flipH="1">
              <a:off x="-45718" y="0"/>
              <a:ext cx="457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6507BE3-32D2-F407-4388-7104CC7D3863}"/>
              </a:ext>
            </a:extLst>
          </p:cNvPr>
          <p:cNvSpPr txBox="1"/>
          <p:nvPr/>
        </p:nvSpPr>
        <p:spPr>
          <a:xfrm>
            <a:off x="304800" y="333375"/>
            <a:ext cx="7585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accent2">
                    <a:lumMod val="75000"/>
                  </a:schemeClr>
                </a:solidFill>
              </a:rPr>
              <a:t>Run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539CA-3058-92B6-3986-138287B43D36}"/>
              </a:ext>
            </a:extLst>
          </p:cNvPr>
          <p:cNvSpPr txBox="1"/>
          <p:nvPr/>
        </p:nvSpPr>
        <p:spPr>
          <a:xfrm>
            <a:off x="304800" y="856595"/>
            <a:ext cx="2228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Automatic Calibration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047434-CBCC-6348-90A8-88E221958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692" y="1569660"/>
            <a:ext cx="8115671" cy="49549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A087CB2-1B57-761C-3346-B9B8D9FEEDF4}"/>
              </a:ext>
            </a:extLst>
          </p:cNvPr>
          <p:cNvSpPr txBox="1"/>
          <p:nvPr/>
        </p:nvSpPr>
        <p:spPr>
          <a:xfrm>
            <a:off x="8960962" y="2454652"/>
            <a:ext cx="2246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C00000"/>
                </a:solidFill>
              </a:defRPr>
            </a:lvl1pPr>
          </a:lstStyle>
          <a:p>
            <a:r>
              <a:rPr lang="en-GB" dirty="0"/>
              <a:t>Three Algorithms Available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39783-F6A4-9F49-FA3D-E925F1095986}"/>
              </a:ext>
            </a:extLst>
          </p:cNvPr>
          <p:cNvSpPr txBox="1"/>
          <p:nvPr/>
        </p:nvSpPr>
        <p:spPr>
          <a:xfrm>
            <a:off x="8960962" y="4747617"/>
            <a:ext cx="2246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C00000"/>
                </a:solidFill>
              </a:defRPr>
            </a:lvl1pPr>
          </a:lstStyle>
          <a:p>
            <a:r>
              <a:rPr lang="en-GB" dirty="0"/>
              <a:t>All with Parallel Processing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8853E8-8CBA-E597-4288-43B67AD029A4}"/>
              </a:ext>
            </a:extLst>
          </p:cNvPr>
          <p:cNvSpPr txBox="1"/>
          <p:nvPr/>
        </p:nvSpPr>
        <p:spPr>
          <a:xfrm>
            <a:off x="9366008" y="3299162"/>
            <a:ext cx="18121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CALSI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E8909DB-514B-0EF1-6F59-7A6860D03E0A}"/>
              </a:ext>
            </a:extLst>
          </p:cNvPr>
          <p:cNvSpPr txBox="1"/>
          <p:nvPr/>
        </p:nvSpPr>
        <p:spPr>
          <a:xfrm>
            <a:off x="9366008" y="3734901"/>
            <a:ext cx="18121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DREAM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073652D-B147-6EF8-9144-AE4BCE22D005}"/>
              </a:ext>
            </a:extLst>
          </p:cNvPr>
          <p:cNvSpPr txBox="1"/>
          <p:nvPr/>
        </p:nvSpPr>
        <p:spPr>
          <a:xfrm>
            <a:off x="9366008" y="4170640"/>
            <a:ext cx="18121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DDS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F78F3C-D390-63AE-AB6B-6A0F8E09E7B3}"/>
              </a:ext>
            </a:extLst>
          </p:cNvPr>
          <p:cNvSpPr txBox="1"/>
          <p:nvPr/>
        </p:nvSpPr>
        <p:spPr>
          <a:xfrm>
            <a:off x="8960962" y="5617190"/>
            <a:ext cx="2246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C00000"/>
                </a:solidFill>
              </a:defRPr>
            </a:lvl1pPr>
          </a:lstStyle>
          <a:p>
            <a:r>
              <a:rPr lang="en-GB" dirty="0"/>
              <a:t>Minor changes to the interface</a:t>
            </a:r>
          </a:p>
        </p:txBody>
      </p:sp>
    </p:spTree>
    <p:extLst>
      <p:ext uri="{BB962C8B-B14F-4D97-AF65-F5344CB8AC3E}">
        <p14:creationId xmlns:p14="http://schemas.microsoft.com/office/powerpoint/2010/main" val="15139403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4A6B0A3-D85F-EF90-B6C6-6253AF10F26A}"/>
              </a:ext>
            </a:extLst>
          </p:cNvPr>
          <p:cNvGrpSpPr/>
          <p:nvPr/>
        </p:nvGrpSpPr>
        <p:grpSpPr>
          <a:xfrm>
            <a:off x="-45718" y="0"/>
            <a:ext cx="12237718" cy="6858000"/>
            <a:chOff x="-45718" y="0"/>
            <a:chExt cx="12237718" cy="6858000"/>
          </a:xfrm>
          <a:solidFill>
            <a:srgbClr val="FECECE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326907-62AB-2418-9A7C-BB554A9B3F99}"/>
                </a:ext>
              </a:extLst>
            </p:cNvPr>
            <p:cNvSpPr/>
            <p:nvPr/>
          </p:nvSpPr>
          <p:spPr>
            <a:xfrm>
              <a:off x="8352148" y="0"/>
              <a:ext cx="3839852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F10BF2-369B-35E2-C1B0-2719F9C37669}"/>
                </a:ext>
              </a:extLst>
            </p:cNvPr>
            <p:cNvSpPr/>
            <p:nvPr/>
          </p:nvSpPr>
          <p:spPr>
            <a:xfrm flipH="1">
              <a:off x="-45718" y="0"/>
              <a:ext cx="457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6507BE3-32D2-F407-4388-7104CC7D3863}"/>
              </a:ext>
            </a:extLst>
          </p:cNvPr>
          <p:cNvSpPr txBox="1"/>
          <p:nvPr/>
        </p:nvSpPr>
        <p:spPr>
          <a:xfrm>
            <a:off x="304800" y="333375"/>
            <a:ext cx="7585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accent2">
                    <a:lumMod val="75000"/>
                  </a:schemeClr>
                </a:solidFill>
              </a:rPr>
              <a:t>Run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539CA-3058-92B6-3986-138287B43D36}"/>
              </a:ext>
            </a:extLst>
          </p:cNvPr>
          <p:cNvSpPr txBox="1"/>
          <p:nvPr/>
        </p:nvSpPr>
        <p:spPr>
          <a:xfrm>
            <a:off x="304800" y="856595"/>
            <a:ext cx="15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2">
                    <a:lumMod val="75000"/>
                  </a:schemeClr>
                </a:solidFill>
              </a:rPr>
              <a:t>Model Checks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32E3833-9529-4EEF-F5E2-6BB539DA55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28" y="1379815"/>
            <a:ext cx="8236576" cy="504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6824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4A6B0A3-D85F-EF90-B6C6-6253AF10F26A}"/>
              </a:ext>
            </a:extLst>
          </p:cNvPr>
          <p:cNvGrpSpPr/>
          <p:nvPr/>
        </p:nvGrpSpPr>
        <p:grpSpPr>
          <a:xfrm>
            <a:off x="-45718" y="0"/>
            <a:ext cx="12237718" cy="6858000"/>
            <a:chOff x="-45718" y="0"/>
            <a:chExt cx="12237718" cy="6858000"/>
          </a:xfrm>
          <a:solidFill>
            <a:srgbClr val="A8D0A9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326907-62AB-2418-9A7C-BB554A9B3F99}"/>
                </a:ext>
              </a:extLst>
            </p:cNvPr>
            <p:cNvSpPr/>
            <p:nvPr/>
          </p:nvSpPr>
          <p:spPr>
            <a:xfrm>
              <a:off x="8352148" y="0"/>
              <a:ext cx="3839852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F10BF2-369B-35E2-C1B0-2719F9C37669}"/>
                </a:ext>
              </a:extLst>
            </p:cNvPr>
            <p:cNvSpPr/>
            <p:nvPr/>
          </p:nvSpPr>
          <p:spPr>
            <a:xfrm flipH="1">
              <a:off x="-45718" y="0"/>
              <a:ext cx="457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6507BE3-32D2-F407-4388-7104CC7D3863}"/>
              </a:ext>
            </a:extLst>
          </p:cNvPr>
          <p:cNvSpPr txBox="1"/>
          <p:nvPr/>
        </p:nvSpPr>
        <p:spPr>
          <a:xfrm>
            <a:off x="304800" y="333375"/>
            <a:ext cx="979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More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539CA-3058-92B6-3986-138287B43D36}"/>
              </a:ext>
            </a:extLst>
          </p:cNvPr>
          <p:cNvSpPr txBox="1"/>
          <p:nvPr/>
        </p:nvSpPr>
        <p:spPr>
          <a:xfrm>
            <a:off x="304800" y="856595"/>
            <a:ext cx="2084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B050"/>
                </a:solidFill>
              </a:rPr>
              <a:t>Extra Functionalities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182041-FBA5-EFD6-E41F-54B1D831C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37" y="1552575"/>
            <a:ext cx="7948730" cy="50863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D5564BA-899F-C7D6-21D9-91692B53AD14}"/>
              </a:ext>
            </a:extLst>
          </p:cNvPr>
          <p:cNvSpPr txBox="1"/>
          <p:nvPr/>
        </p:nvSpPr>
        <p:spPr>
          <a:xfrm>
            <a:off x="8960962" y="2454652"/>
            <a:ext cx="22468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C00000"/>
                </a:solidFill>
              </a:defRPr>
            </a:lvl1pPr>
          </a:lstStyle>
          <a:p>
            <a:r>
              <a:rPr lang="en-GB" dirty="0"/>
              <a:t>Section for Extras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1F9110-2558-3459-9447-FB2040A0949F}"/>
              </a:ext>
            </a:extLst>
          </p:cNvPr>
          <p:cNvSpPr txBox="1"/>
          <p:nvPr/>
        </p:nvSpPr>
        <p:spPr>
          <a:xfrm>
            <a:off x="8960962" y="3295353"/>
            <a:ext cx="3053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C00000"/>
                </a:solidFill>
              </a:defRPr>
            </a:lvl1pPr>
          </a:lstStyle>
          <a:p>
            <a:r>
              <a:rPr lang="en-GB" dirty="0"/>
              <a:t>Currently, with ability to extract Time Series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F92471-BB14-B807-2E7D-521C446B96ED}"/>
              </a:ext>
            </a:extLst>
          </p:cNvPr>
          <p:cNvSpPr txBox="1"/>
          <p:nvPr/>
        </p:nvSpPr>
        <p:spPr>
          <a:xfrm>
            <a:off x="8960962" y="4352479"/>
            <a:ext cx="2059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C00000"/>
                </a:solidFill>
              </a:defRPr>
            </a:lvl1pPr>
          </a:lstStyle>
          <a:p>
            <a:r>
              <a:rPr lang="en-GB" dirty="0"/>
              <a:t>More through Updates</a:t>
            </a:r>
          </a:p>
        </p:txBody>
      </p:sp>
    </p:spTree>
    <p:extLst>
      <p:ext uri="{BB962C8B-B14F-4D97-AF65-F5344CB8AC3E}">
        <p14:creationId xmlns:p14="http://schemas.microsoft.com/office/powerpoint/2010/main" val="2482436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4A6B0A3-D85F-EF90-B6C6-6253AF10F26A}"/>
              </a:ext>
            </a:extLst>
          </p:cNvPr>
          <p:cNvGrpSpPr/>
          <p:nvPr/>
        </p:nvGrpSpPr>
        <p:grpSpPr>
          <a:xfrm>
            <a:off x="-45718" y="0"/>
            <a:ext cx="12237718" cy="6858000"/>
            <a:chOff x="-45718" y="0"/>
            <a:chExt cx="12237718" cy="6858000"/>
          </a:xfrm>
          <a:solidFill>
            <a:srgbClr val="A8D0A9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326907-62AB-2418-9A7C-BB554A9B3F99}"/>
                </a:ext>
              </a:extLst>
            </p:cNvPr>
            <p:cNvSpPr/>
            <p:nvPr/>
          </p:nvSpPr>
          <p:spPr>
            <a:xfrm>
              <a:off x="8352148" y="0"/>
              <a:ext cx="3839852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F10BF2-369B-35E2-C1B0-2719F9C37669}"/>
                </a:ext>
              </a:extLst>
            </p:cNvPr>
            <p:cNvSpPr/>
            <p:nvPr/>
          </p:nvSpPr>
          <p:spPr>
            <a:xfrm flipH="1">
              <a:off x="-45718" y="0"/>
              <a:ext cx="457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6507BE3-32D2-F407-4388-7104CC7D3863}"/>
              </a:ext>
            </a:extLst>
          </p:cNvPr>
          <p:cNvSpPr txBox="1"/>
          <p:nvPr/>
        </p:nvSpPr>
        <p:spPr>
          <a:xfrm>
            <a:off x="304800" y="333375"/>
            <a:ext cx="979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More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539CA-3058-92B6-3986-138287B43D36}"/>
              </a:ext>
            </a:extLst>
          </p:cNvPr>
          <p:cNvSpPr txBox="1"/>
          <p:nvPr/>
        </p:nvSpPr>
        <p:spPr>
          <a:xfrm>
            <a:off x="304800" y="856595"/>
            <a:ext cx="1986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B050"/>
                </a:solidFill>
              </a:rPr>
              <a:t>Custom Behaviours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A6F7DB-DAA0-7147-E564-2D4B060A1106}"/>
              </a:ext>
            </a:extLst>
          </p:cNvPr>
          <p:cNvSpPr txBox="1"/>
          <p:nvPr/>
        </p:nvSpPr>
        <p:spPr>
          <a:xfrm>
            <a:off x="769101" y="3278785"/>
            <a:ext cx="6298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"C:\SWAT\SWATPlus\SWAT+ Toolbox\assets\cal_parms.cal"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47805B3-B07F-CA07-F894-7A56F02218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473" y="1587070"/>
            <a:ext cx="1203311" cy="148099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A50AF34-1739-7D65-15E3-22411E7893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7874"/>
          <a:stretch/>
        </p:blipFill>
        <p:spPr>
          <a:xfrm>
            <a:off x="561487" y="4069551"/>
            <a:ext cx="7076576" cy="27884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19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E4AADAA-0928-EC78-BDE3-A66115D0F6FC}"/>
              </a:ext>
            </a:extLst>
          </p:cNvPr>
          <p:cNvSpPr txBox="1"/>
          <p:nvPr/>
        </p:nvSpPr>
        <p:spPr>
          <a:xfrm>
            <a:off x="8838432" y="3140285"/>
            <a:ext cx="30538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C00000"/>
                </a:solidFill>
              </a:defRPr>
            </a:lvl1pPr>
          </a:lstStyle>
          <a:p>
            <a:r>
              <a:rPr lang="en-GB" dirty="0"/>
              <a:t>Add or remove available parameters by modifying the </a:t>
            </a:r>
            <a:r>
              <a:rPr lang="en-GB" dirty="0" err="1"/>
              <a:t>cal_parms.cal</a:t>
            </a:r>
            <a:r>
              <a:rPr lang="en-GB" dirty="0"/>
              <a:t> file</a:t>
            </a:r>
          </a:p>
        </p:txBody>
      </p:sp>
    </p:spTree>
    <p:extLst>
      <p:ext uri="{BB962C8B-B14F-4D97-AF65-F5344CB8AC3E}">
        <p14:creationId xmlns:p14="http://schemas.microsoft.com/office/powerpoint/2010/main" val="26244420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4A6B0A3-D85F-EF90-B6C6-6253AF10F26A}"/>
              </a:ext>
            </a:extLst>
          </p:cNvPr>
          <p:cNvGrpSpPr/>
          <p:nvPr/>
        </p:nvGrpSpPr>
        <p:grpSpPr>
          <a:xfrm>
            <a:off x="-45718" y="0"/>
            <a:ext cx="12237718" cy="6858000"/>
            <a:chOff x="-45718" y="0"/>
            <a:chExt cx="12237718" cy="6858000"/>
          </a:xfrm>
          <a:solidFill>
            <a:srgbClr val="A8D0A9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326907-62AB-2418-9A7C-BB554A9B3F99}"/>
                </a:ext>
              </a:extLst>
            </p:cNvPr>
            <p:cNvSpPr/>
            <p:nvPr/>
          </p:nvSpPr>
          <p:spPr>
            <a:xfrm>
              <a:off x="8352148" y="0"/>
              <a:ext cx="3839852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F10BF2-369B-35E2-C1B0-2719F9C37669}"/>
                </a:ext>
              </a:extLst>
            </p:cNvPr>
            <p:cNvSpPr/>
            <p:nvPr/>
          </p:nvSpPr>
          <p:spPr>
            <a:xfrm flipH="1">
              <a:off x="-45718" y="0"/>
              <a:ext cx="457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6507BE3-32D2-F407-4388-7104CC7D3863}"/>
              </a:ext>
            </a:extLst>
          </p:cNvPr>
          <p:cNvSpPr txBox="1"/>
          <p:nvPr/>
        </p:nvSpPr>
        <p:spPr>
          <a:xfrm>
            <a:off x="304800" y="333375"/>
            <a:ext cx="979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More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539CA-3058-92B6-3986-138287B43D36}"/>
              </a:ext>
            </a:extLst>
          </p:cNvPr>
          <p:cNvSpPr txBox="1"/>
          <p:nvPr/>
        </p:nvSpPr>
        <p:spPr>
          <a:xfrm>
            <a:off x="304800" y="856595"/>
            <a:ext cx="1986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B050"/>
                </a:solidFill>
              </a:rPr>
              <a:t>Custom Behaviours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4AADAA-0928-EC78-BDE3-A66115D0F6FC}"/>
              </a:ext>
            </a:extLst>
          </p:cNvPr>
          <p:cNvSpPr txBox="1"/>
          <p:nvPr/>
        </p:nvSpPr>
        <p:spPr>
          <a:xfrm>
            <a:off x="8838432" y="2568785"/>
            <a:ext cx="30538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C00000"/>
                </a:solidFill>
              </a:defRPr>
            </a:lvl1pPr>
          </a:lstStyle>
          <a:p>
            <a:r>
              <a:rPr lang="en-GB" dirty="0"/>
              <a:t>Add custom executables by pasting in assets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20465A-898E-59DB-996B-164E9AB61B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683" y="1598275"/>
            <a:ext cx="5889909" cy="511534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FCBEFF7-DEDB-840E-5940-C3ACBA1FEF09}"/>
              </a:ext>
            </a:extLst>
          </p:cNvPr>
          <p:cNvSpPr txBox="1"/>
          <p:nvPr/>
        </p:nvSpPr>
        <p:spPr>
          <a:xfrm>
            <a:off x="8838432" y="3795956"/>
            <a:ext cx="30538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C00000"/>
                </a:solidFill>
              </a:defRPr>
            </a:lvl1pPr>
          </a:lstStyle>
          <a:p>
            <a:r>
              <a:rPr lang="en-GB" dirty="0"/>
              <a:t>The executable should have the name format ‘rev</a:t>
            </a:r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XX</a:t>
            </a:r>
            <a:r>
              <a:rPr lang="en-GB" dirty="0"/>
              <a:t>.</a:t>
            </a:r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X</a:t>
            </a:r>
            <a:r>
              <a:rPr lang="en-GB" dirty="0"/>
              <a:t>.</a:t>
            </a:r>
            <a:r>
              <a:rPr lang="en-GB" dirty="0">
                <a:solidFill>
                  <a:schemeClr val="accent5">
                    <a:lumMod val="75000"/>
                  </a:schemeClr>
                </a:solidFill>
              </a:rPr>
              <a:t>X</a:t>
            </a:r>
            <a:r>
              <a:rPr lang="en-GB" dirty="0"/>
              <a:t>_64rel.exe’</a:t>
            </a:r>
          </a:p>
        </p:txBody>
      </p:sp>
    </p:spTree>
    <p:extLst>
      <p:ext uri="{BB962C8B-B14F-4D97-AF65-F5344CB8AC3E}">
        <p14:creationId xmlns:p14="http://schemas.microsoft.com/office/powerpoint/2010/main" val="18102739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C4A6B0A3-D85F-EF90-B6C6-6253AF10F26A}"/>
              </a:ext>
            </a:extLst>
          </p:cNvPr>
          <p:cNvGrpSpPr/>
          <p:nvPr/>
        </p:nvGrpSpPr>
        <p:grpSpPr>
          <a:xfrm>
            <a:off x="-45718" y="0"/>
            <a:ext cx="12237718" cy="6858000"/>
            <a:chOff x="-45718" y="0"/>
            <a:chExt cx="12237718" cy="6858000"/>
          </a:xfrm>
          <a:solidFill>
            <a:srgbClr val="A8D0A9"/>
          </a:solidFill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4326907-62AB-2418-9A7C-BB554A9B3F99}"/>
                </a:ext>
              </a:extLst>
            </p:cNvPr>
            <p:cNvSpPr/>
            <p:nvPr/>
          </p:nvSpPr>
          <p:spPr>
            <a:xfrm>
              <a:off x="8352148" y="0"/>
              <a:ext cx="3839852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5F10BF2-369B-35E2-C1B0-2719F9C37669}"/>
                </a:ext>
              </a:extLst>
            </p:cNvPr>
            <p:cNvSpPr/>
            <p:nvPr/>
          </p:nvSpPr>
          <p:spPr>
            <a:xfrm flipH="1">
              <a:off x="-45718" y="0"/>
              <a:ext cx="45719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26507BE3-32D2-F407-4388-7104CC7D3863}"/>
              </a:ext>
            </a:extLst>
          </p:cNvPr>
          <p:cNvSpPr txBox="1"/>
          <p:nvPr/>
        </p:nvSpPr>
        <p:spPr>
          <a:xfrm>
            <a:off x="304800" y="333375"/>
            <a:ext cx="9798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</a:rPr>
              <a:t>More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A539CA-3058-92B6-3986-138287B43D36}"/>
              </a:ext>
            </a:extLst>
          </p:cNvPr>
          <p:cNvSpPr txBox="1"/>
          <p:nvPr/>
        </p:nvSpPr>
        <p:spPr>
          <a:xfrm>
            <a:off x="304800" y="856595"/>
            <a:ext cx="19866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B050"/>
                </a:solidFill>
              </a:rPr>
              <a:t>Custom Behaviours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E4AADAA-0928-EC78-BDE3-A66115D0F6FC}"/>
              </a:ext>
            </a:extLst>
          </p:cNvPr>
          <p:cNvSpPr txBox="1"/>
          <p:nvPr/>
        </p:nvSpPr>
        <p:spPr>
          <a:xfrm>
            <a:off x="8848725" y="2987885"/>
            <a:ext cx="304350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solidFill>
                  <a:srgbClr val="C00000"/>
                </a:solidFill>
              </a:defRPr>
            </a:lvl1pPr>
          </a:lstStyle>
          <a:p>
            <a:r>
              <a:rPr lang="en-GB" dirty="0"/>
              <a:t>Add/change available output variables by modifying extraction file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2805E3F-0A4A-A48A-C572-F60DB3811225}"/>
              </a:ext>
            </a:extLst>
          </p:cNvPr>
          <p:cNvSpPr txBox="1"/>
          <p:nvPr/>
        </p:nvSpPr>
        <p:spPr>
          <a:xfrm>
            <a:off x="1116168" y="2177079"/>
            <a:ext cx="61198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"C:\SWAT\SWATPlus\SWAT+ Toolbox\assets\extraction.csv"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D3F1C7-AA9B-3A24-7CAB-21994C7C3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699" y="257163"/>
            <a:ext cx="1063991" cy="119886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4416B6D-84F1-CE9F-578D-B509BB4812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1791"/>
          <a:stretch/>
        </p:blipFill>
        <p:spPr>
          <a:xfrm>
            <a:off x="750964" y="2712366"/>
            <a:ext cx="6888085" cy="4145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19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798571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CC13E1B-66FE-F7CE-2B94-316CFEF1D6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25963C-F990-39A7-C46E-C21DE93AABA2}"/>
              </a:ext>
            </a:extLst>
          </p:cNvPr>
          <p:cNvSpPr txBox="1"/>
          <p:nvPr/>
        </p:nvSpPr>
        <p:spPr>
          <a:xfrm>
            <a:off x="4467225" y="5347540"/>
            <a:ext cx="2618217" cy="623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Celray James CHAWANDA</a:t>
            </a:r>
          </a:p>
          <a:p>
            <a:r>
              <a:rPr lang="en-GB" sz="1650" dirty="0">
                <a:solidFill>
                  <a:schemeClr val="accent1">
                    <a:lumMod val="75000"/>
                  </a:schemeClr>
                </a:solidFill>
              </a:rPr>
              <a:t>celray.chawanda@tamu.edu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5B14F5-34F0-D8D2-D082-79C0C34D05F7}"/>
              </a:ext>
            </a:extLst>
          </p:cNvPr>
          <p:cNvSpPr txBox="1"/>
          <p:nvPr/>
        </p:nvSpPr>
        <p:spPr>
          <a:xfrm>
            <a:off x="849055" y="2171700"/>
            <a:ext cx="49233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dirty="0">
                <a:solidFill>
                  <a:schemeClr val="accent1">
                    <a:lumMod val="75000"/>
                  </a:schemeClr>
                </a:solidFill>
              </a:rPr>
              <a:t>SWAT+ Toolbox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1BD578-54C5-5665-8BC6-C07292501769}"/>
              </a:ext>
            </a:extLst>
          </p:cNvPr>
          <p:cNvSpPr txBox="1"/>
          <p:nvPr/>
        </p:nvSpPr>
        <p:spPr>
          <a:xfrm>
            <a:off x="915009" y="3244334"/>
            <a:ext cx="616267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Workshop</a:t>
            </a:r>
            <a:endParaRPr lang="en-GB" sz="3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182E3E1C-A992-91B4-6BE8-7C6F8E96B4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913" y="1664494"/>
            <a:ext cx="3529012" cy="352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15438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0FE6F90-0F63-EFDF-BAC9-71D7C97296A5}"/>
              </a:ext>
            </a:extLst>
          </p:cNvPr>
          <p:cNvSpPr txBox="1"/>
          <p:nvPr/>
        </p:nvSpPr>
        <p:spPr>
          <a:xfrm>
            <a:off x="4369405" y="2921168"/>
            <a:ext cx="34531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6000" dirty="0">
                <a:solidFill>
                  <a:schemeClr val="accent1">
                    <a:lumMod val="75000"/>
                  </a:schemeClr>
                </a:solidFill>
              </a:rPr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3187406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346909F14A7E4B8C74B680F6366C7E" ma:contentTypeVersion="14" ma:contentTypeDescription="Een nieuw document maken." ma:contentTypeScope="" ma:versionID="b32eff0cf7111f351f3843a7a76cefdf">
  <xsd:schema xmlns:xsd="http://www.w3.org/2001/XMLSchema" xmlns:xs="http://www.w3.org/2001/XMLSchema" xmlns:p="http://schemas.microsoft.com/office/2006/metadata/properties" xmlns:ns3="9df88498-bad7-4964-9e7b-ba0033743f24" xmlns:ns4="bd2907bf-c86d-4f0b-a16c-8285a499bb1c" targetNamespace="http://schemas.microsoft.com/office/2006/metadata/properties" ma:root="true" ma:fieldsID="cdb209e66e7107f8288ee7b378079695" ns3:_="" ns4:_="">
    <xsd:import namespace="9df88498-bad7-4964-9e7b-ba0033743f24"/>
    <xsd:import namespace="bd2907bf-c86d-4f0b-a16c-8285a499bb1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88498-bad7-4964-9e7b-ba0033743f2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2907bf-c86d-4f0b-a16c-8285a499bb1c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Gedeeld met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FB2D5BF-9B19-4B79-A1CF-52731924677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527F318-1DD0-4853-B945-78DF576B1B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f88498-bad7-4964-9e7b-ba0033743f24"/>
    <ds:schemaRef ds:uri="bd2907bf-c86d-4f0b-a16c-8285a499bb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39CDBBF-83F9-48EB-9117-E22A27933399}">
  <ds:schemaRefs>
    <ds:schemaRef ds:uri="http://www.w3.org/XML/1998/namespace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bd2907bf-c86d-4f0b-a16c-8285a499bb1c"/>
    <ds:schemaRef ds:uri="9df88498-bad7-4964-9e7b-ba0033743f24"/>
    <ds:schemaRef ds:uri="http://schemas.microsoft.com/office/2006/metadata/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426</Words>
  <Application>Microsoft Office PowerPoint</Application>
  <PresentationFormat>Widescreen</PresentationFormat>
  <Paragraphs>121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Celray CHAWANDA</dc:creator>
  <cp:lastModifiedBy>Celray J. Chawanda</cp:lastModifiedBy>
  <cp:revision>25</cp:revision>
  <dcterms:created xsi:type="dcterms:W3CDTF">2022-07-10T16:20:19Z</dcterms:created>
  <dcterms:modified xsi:type="dcterms:W3CDTF">2024-09-19T02:49:43Z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0x01010049346909F14A7E4B8C74B680F6366C7E</vt:lpwstr>
  </property>
</Properties>
</file>